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6fdiknM5dinD+N+savDoe0X+N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Celestia-R1---OverlayTitleHD.png" id="12" name="Google Shape;12;p41"/>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3" name="Google Shape;13;p41"/>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1"/>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p:txBody>
      </p:sp>
      <p:sp>
        <p:nvSpPr>
          <p:cNvPr id="15" name="Google Shape;15;p41"/>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1"/>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1"/>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6" name="Shape 76"/>
        <p:cNvGrpSpPr/>
        <p:nvPr/>
      </p:nvGrpSpPr>
      <p:grpSpPr>
        <a:xfrm>
          <a:off x="0" y="0"/>
          <a:ext cx="0" cy="0"/>
          <a:chOff x="0" y="0"/>
          <a:chExt cx="0" cy="0"/>
        </a:xfrm>
      </p:grpSpPr>
      <p:pic>
        <p:nvPicPr>
          <p:cNvPr descr="Celestia-R1---OverlayContentHD.png" id="77" name="Google Shape;77;p5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50"/>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0"/>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80" name="Google Shape;80;p50"/>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81" name="Google Shape;81;p5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pic>
        <p:nvPicPr>
          <p:cNvPr descr="Celestia-R1---OverlayContentHD.png" id="85" name="Google Shape;85;p5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51"/>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1"/>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88" name="Google Shape;88;p5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pic>
        <p:nvPicPr>
          <p:cNvPr descr="Celestia-R1---OverlayContentHD.png" id="92" name="Google Shape;92;p5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52"/>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US" sz="8000" cap="none">
                <a:solidFill>
                  <a:schemeClr val="lt1"/>
                </a:solidFill>
                <a:latin typeface="Calibri"/>
                <a:ea typeface="Calibri"/>
                <a:cs typeface="Calibri"/>
                <a:sym typeface="Calibri"/>
              </a:rPr>
              <a:t>”</a:t>
            </a:r>
            <a:endParaRPr/>
          </a:p>
        </p:txBody>
      </p:sp>
      <p:sp>
        <p:nvSpPr>
          <p:cNvPr id="94" name="Google Shape;94;p52"/>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US" sz="8000" cap="none">
                <a:solidFill>
                  <a:schemeClr val="lt1"/>
                </a:solidFill>
                <a:latin typeface="Calibri"/>
                <a:ea typeface="Calibri"/>
                <a:cs typeface="Calibri"/>
                <a:sym typeface="Calibri"/>
              </a:rPr>
              <a:t>“</a:t>
            </a:r>
            <a:endParaRPr/>
          </a:p>
        </p:txBody>
      </p:sp>
      <p:sp>
        <p:nvSpPr>
          <p:cNvPr id="95" name="Google Shape;95;p52"/>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2"/>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800"/>
              <a:buFont typeface="Calibri"/>
              <a:buNone/>
              <a:defRPr/>
            </a:lvl1pPr>
            <a:lvl2pPr indent="-228600" lvl="1" marL="914400" algn="l">
              <a:spcBef>
                <a:spcPts val="1000"/>
              </a:spcBef>
              <a:spcAft>
                <a:spcPts val="0"/>
              </a:spcAft>
              <a:buSzPts val="1600"/>
              <a:buFont typeface="Calibri"/>
              <a:buNone/>
              <a:defRPr/>
            </a:lvl2pPr>
            <a:lvl3pPr indent="-228600" lvl="2" marL="1371600" algn="l">
              <a:spcBef>
                <a:spcPts val="1000"/>
              </a:spcBef>
              <a:spcAft>
                <a:spcPts val="0"/>
              </a:spcAft>
              <a:buSzPts val="1400"/>
              <a:buFont typeface="Calibri"/>
              <a:buNone/>
              <a:defRPr/>
            </a:lvl3pPr>
            <a:lvl4pPr indent="-228600" lvl="3" marL="1828800" algn="l">
              <a:spcBef>
                <a:spcPts val="1000"/>
              </a:spcBef>
              <a:spcAft>
                <a:spcPts val="0"/>
              </a:spcAft>
              <a:buSzPts val="1200"/>
              <a:buFont typeface="Calibri"/>
              <a:buNone/>
              <a:defRPr/>
            </a:lvl4pPr>
            <a:lvl5pPr indent="-228600" lvl="4" marL="2286000" algn="l">
              <a:spcBef>
                <a:spcPts val="1000"/>
              </a:spcBef>
              <a:spcAft>
                <a:spcPts val="0"/>
              </a:spcAft>
              <a:buSzPts val="1200"/>
              <a:buFont typeface="Calibri"/>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97" name="Google Shape;97;p52"/>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98" name="Google Shape;98;p5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pic>
        <p:nvPicPr>
          <p:cNvPr descr="Celestia-R1---OverlayContentHD.png" id="102" name="Google Shape;102;p5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53"/>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3"/>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5" name="Google Shape;105;p5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8" name="Shape 108"/>
        <p:cNvGrpSpPr/>
        <p:nvPr/>
      </p:nvGrpSpPr>
      <p:grpSpPr>
        <a:xfrm>
          <a:off x="0" y="0"/>
          <a:ext cx="0" cy="0"/>
          <a:chOff x="0" y="0"/>
          <a:chExt cx="0" cy="0"/>
        </a:xfrm>
      </p:grpSpPr>
      <p:pic>
        <p:nvPicPr>
          <p:cNvPr descr="Celestia-R1---OverlayContentHD.png" id="109" name="Google Shape;109;p5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54"/>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US" sz="8000" cap="none">
                <a:solidFill>
                  <a:schemeClr val="lt1"/>
                </a:solidFill>
                <a:latin typeface="Calibri"/>
                <a:ea typeface="Calibri"/>
                <a:cs typeface="Calibri"/>
                <a:sym typeface="Calibri"/>
              </a:rPr>
              <a:t>”</a:t>
            </a:r>
            <a:endParaRPr/>
          </a:p>
        </p:txBody>
      </p:sp>
      <p:sp>
        <p:nvSpPr>
          <p:cNvPr id="111" name="Google Shape;111;p54"/>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US" sz="8000" cap="none">
                <a:solidFill>
                  <a:schemeClr val="lt1"/>
                </a:solidFill>
                <a:latin typeface="Calibri"/>
                <a:ea typeface="Calibri"/>
                <a:cs typeface="Calibri"/>
                <a:sym typeface="Calibri"/>
              </a:rPr>
              <a:t>“</a:t>
            </a:r>
            <a:endParaRPr/>
          </a:p>
        </p:txBody>
      </p:sp>
      <p:sp>
        <p:nvSpPr>
          <p:cNvPr id="112" name="Google Shape;112;p54"/>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4"/>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00"/>
              <a:buNone/>
              <a:defRPr b="0" sz="24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14" name="Google Shape;114;p54"/>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15" name="Google Shape;115;p5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8" name="Shape 118"/>
        <p:cNvGrpSpPr/>
        <p:nvPr/>
      </p:nvGrpSpPr>
      <p:grpSpPr>
        <a:xfrm>
          <a:off x="0" y="0"/>
          <a:ext cx="0" cy="0"/>
          <a:chOff x="0" y="0"/>
          <a:chExt cx="0" cy="0"/>
        </a:xfrm>
      </p:grpSpPr>
      <p:pic>
        <p:nvPicPr>
          <p:cNvPr descr="Celestia-R1---OverlayContentHD.png" id="119" name="Google Shape;119;p5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55"/>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5"/>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00"/>
              <a:buNone/>
              <a:defRPr b="0" sz="28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2" name="Google Shape;122;p55"/>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23" name="Google Shape;123;p5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pic>
        <p:nvPicPr>
          <p:cNvPr descr="Celestia-R1---OverlayContentHD.png" id="127" name="Google Shape;127;p5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56"/>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9" name="Google Shape;129;p5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5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5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57"/>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7"/>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7" name="Google Shape;137;p5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pic>
        <p:nvPicPr>
          <p:cNvPr descr="Celestia-R1---OverlayContentHD.png" id="19" name="Google Shape;19;p4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 name="Google Shape;20;p4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22" name="Google Shape;22;p4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pic>
        <p:nvPicPr>
          <p:cNvPr descr="Celestia-R1---OverlayContentHD.png" id="26" name="Google Shape;26;p4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7" name="Google Shape;27;p4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pic>
        <p:nvPicPr>
          <p:cNvPr descr="Celestia-R1---OverlayContentHD.png" id="32" name="Google Shape;32;p4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3" name="Google Shape;33;p44"/>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4"/>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cap="none">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35" name="Google Shape;35;p4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pic>
        <p:nvPicPr>
          <p:cNvPr descr="Celestia-R1---OverlayContentHD.png" id="39" name="Google Shape;39;p4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0" name="Google Shape;40;p4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5"/>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2" name="Google Shape;42;p45"/>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3" name="Google Shape;43;p4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4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6"/>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9" name="Google Shape;49;p46"/>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0" name="Google Shape;50;p46"/>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51" name="Google Shape;51;p46"/>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2" name="Google Shape;52;p4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pic>
        <p:nvPicPr>
          <p:cNvPr descr="Celestia-R1---OverlayContentHD.png" id="56" name="Google Shape;56;p4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7" name="Google Shape;57;p4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4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48"/>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8"/>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64" name="Google Shape;64;p48"/>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00"/>
              <a:buNone/>
              <a:defRPr sz="16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65" name="Google Shape;65;p4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4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49"/>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alibri"/>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9"/>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72" name="Google Shape;72;p49"/>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73" name="Google Shape;73;p4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4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 name="Google Shape;8;p4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4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4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iste.org/iste-standard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iste.org/iste-standards"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youtu.be/6G42l3BEpl4" TargetMode="External"/><Relationship Id="rId4" Type="http://schemas.openxmlformats.org/officeDocument/2006/relationships/hyperlink" Target="https://youtu.be/6G42l3BEpl4" TargetMode="External"/><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hyperlink" Target="https://www.wevideo.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adobe.com/" TargetMode="External"/><Relationship Id="rId4" Type="http://schemas.openxmlformats.org/officeDocument/2006/relationships/image" Target="../media/image17.gif"/><Relationship Id="rId5" Type="http://schemas.openxmlformats.org/officeDocument/2006/relationships/hyperlink" Target="https://www.mtctutorials.com/downloads/ae-templates/news-channel-setup-free-adobe-premiere-template/" TargetMode="External"/><Relationship Id="rId6" Type="http://schemas.openxmlformats.org/officeDocument/2006/relationships/hyperlink" Target="https://creativecommons.org/licenses/by-nc/3.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mailto:Bryan.Westman@unco.edu" TargetMode="External"/><Relationship Id="rId4" Type="http://schemas.openxmlformats.org/officeDocument/2006/relationships/hyperlink" Target="mailto:Bryan.Westman@unco.edu" TargetMode="External"/><Relationship Id="rId5" Type="http://schemas.openxmlformats.org/officeDocument/2006/relationships/hyperlink" Target="https://www.linkedin.com/in/bryan-westman-42818382" TargetMode="External"/><Relationship Id="rId6" Type="http://schemas.openxmlformats.org/officeDocument/2006/relationships/hyperlink" Target="https://sites.google.com/view/westmandigitalproduction" TargetMode="External"/><Relationship Id="rId7"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youtu.be/UbpmwQ9eEiM" TargetMode="External"/><Relationship Id="rId4" Type="http://schemas.openxmlformats.org/officeDocument/2006/relationships/hyperlink" Target="https://youtu.be/UbpmwQ9eEiM" TargetMode="External"/><Relationship Id="rId5" Type="http://schemas.openxmlformats.org/officeDocument/2006/relationships/image" Target="../media/image24.png"/><Relationship Id="rId6" Type="http://schemas.openxmlformats.org/officeDocument/2006/relationships/hyperlink" Target="https://drive.google.com/file/d/10sC5FuGxKzMWtzpYMzVObAlOIcOuHCeB/view?usp=shar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cde.state.co.us/apps/standar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fontScale="90000"/>
          </a:bodyPr>
          <a:lstStyle/>
          <a:p>
            <a:pPr indent="0" lvl="0" marL="0" rtl="0" algn="r">
              <a:spcBef>
                <a:spcPts val="0"/>
              </a:spcBef>
              <a:spcAft>
                <a:spcPts val="0"/>
              </a:spcAft>
              <a:buClr>
                <a:schemeClr val="lt1"/>
              </a:buClr>
              <a:buSzPct val="100000"/>
              <a:buFont typeface="Calibri"/>
              <a:buNone/>
            </a:pPr>
            <a:r>
              <a:rPr b="1" lang="en-US" sz="7200"/>
              <a:t>DIGITAL PRODUCTION FOR A MIDDLE SCHOOL.</a:t>
            </a:r>
            <a:endParaRPr/>
          </a:p>
        </p:txBody>
      </p:sp>
      <p:sp>
        <p:nvSpPr>
          <p:cNvPr id="145" name="Google Shape;145;p1"/>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4000"/>
              <a:buNone/>
            </a:pPr>
            <a:r>
              <a:rPr lang="en-US" sz="4000"/>
              <a:t>MAKE YOUR OWN NEWS.</a:t>
            </a:r>
            <a:endParaRPr/>
          </a:p>
          <a:p>
            <a:pPr indent="0" lvl="0" marL="0" rtl="0" algn="r">
              <a:spcBef>
                <a:spcPts val="1000"/>
              </a:spcBef>
              <a:spcAft>
                <a:spcPts val="0"/>
              </a:spcAft>
              <a:buSzPts val="1800"/>
              <a:buNone/>
            </a:pPr>
            <a:r>
              <a:rPr lang="en-US"/>
              <a:t>BY. BRYAN WESTMAN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t/>
            </a:r>
            <a:endParaRPr/>
          </a:p>
        </p:txBody>
      </p:sp>
      <p:pic>
        <p:nvPicPr>
          <p:cNvPr id="202" name="Google Shape;202;p10"/>
          <p:cNvPicPr preferRelativeResize="0"/>
          <p:nvPr>
            <p:ph idx="1" type="body"/>
          </p:nvPr>
        </p:nvPicPr>
        <p:blipFill rotWithShape="1">
          <a:blip r:embed="rId3">
            <a:alphaModFix/>
          </a:blip>
          <a:srcRect b="0" l="0" r="0" t="0"/>
          <a:stretch/>
        </p:blipFill>
        <p:spPr>
          <a:xfrm>
            <a:off x="2749895" y="77874"/>
            <a:ext cx="6003235" cy="6780126"/>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t/>
            </a:r>
            <a:endParaRPr/>
          </a:p>
        </p:txBody>
      </p:sp>
      <p:pic>
        <p:nvPicPr>
          <p:cNvPr id="208" name="Google Shape;208;p11"/>
          <p:cNvPicPr preferRelativeResize="0"/>
          <p:nvPr>
            <p:ph idx="1" type="body"/>
          </p:nvPr>
        </p:nvPicPr>
        <p:blipFill rotWithShape="1">
          <a:blip r:embed="rId3">
            <a:alphaModFix/>
          </a:blip>
          <a:srcRect b="0" l="0" r="0" t="0"/>
          <a:stretch/>
        </p:blipFill>
        <p:spPr>
          <a:xfrm>
            <a:off x="1204324" y="528555"/>
            <a:ext cx="9612902" cy="5800889"/>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214" name="Google Shape;214;p12"/>
          <p:cNvSpPr txBox="1"/>
          <p:nvPr>
            <p:ph idx="1" type="body"/>
          </p:nvPr>
        </p:nvSpPr>
        <p:spPr>
          <a:xfrm>
            <a:off x="332509" y="1825625"/>
            <a:ext cx="11596255" cy="4852266"/>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b="1" lang="en-US"/>
              <a:t>ISTE Technology Standards. </a:t>
            </a:r>
            <a:endParaRPr/>
          </a:p>
          <a:p>
            <a:pPr indent="-285750" lvl="0" marL="285750" rtl="0" algn="l">
              <a:spcBef>
                <a:spcPts val="1000"/>
              </a:spcBef>
              <a:spcAft>
                <a:spcPts val="0"/>
              </a:spcAft>
              <a:buSzPts val="1800"/>
              <a:buChar char="•"/>
            </a:pPr>
            <a:r>
              <a:rPr lang="en-US"/>
              <a:t>1.1 Digital Citizen. Students recognize the rights, responsibilities and opportunities of living, learning and working in an interconnected digital world, and they act and model in ways that are safe, legal and ethical.</a:t>
            </a:r>
            <a:endParaRPr/>
          </a:p>
          <a:p>
            <a:pPr indent="-285750" lvl="0" marL="285750" rtl="0" algn="l">
              <a:spcBef>
                <a:spcPts val="1000"/>
              </a:spcBef>
              <a:spcAft>
                <a:spcPts val="0"/>
              </a:spcAft>
              <a:buSzPts val="1800"/>
              <a:buChar char="•"/>
            </a:pPr>
            <a:r>
              <a:rPr lang="en-US"/>
              <a:t>1.2.a- Students cultivate and manage their digital identity and reputation and are aware of the permanence of their actions in the digital world.</a:t>
            </a:r>
            <a:endParaRPr/>
          </a:p>
          <a:p>
            <a:pPr indent="-285750" lvl="0" marL="285750" rtl="0" algn="l">
              <a:spcBef>
                <a:spcPts val="1000"/>
              </a:spcBef>
              <a:spcAft>
                <a:spcPts val="0"/>
              </a:spcAft>
              <a:buSzPts val="1800"/>
              <a:buChar char="•"/>
            </a:pPr>
            <a:r>
              <a:rPr lang="en-US"/>
              <a:t>1.2.b- Students engage in positive, safe, legal and ethical behavior when using technology, including social interactions online or when using networked devices.</a:t>
            </a:r>
            <a:endParaRPr/>
          </a:p>
          <a:p>
            <a:pPr indent="-285750" lvl="0" marL="285750" rtl="0" algn="l">
              <a:spcBef>
                <a:spcPts val="1000"/>
              </a:spcBef>
              <a:spcAft>
                <a:spcPts val="0"/>
              </a:spcAft>
              <a:buSzPts val="1800"/>
              <a:buChar char="•"/>
            </a:pPr>
            <a:r>
              <a:rPr lang="en-US"/>
              <a:t>1.2.c- Students demonstrate an understanding of and respect for the rights and obligations of using and sharing intellectual property.</a:t>
            </a:r>
            <a:endParaRPr/>
          </a:p>
          <a:p>
            <a:pPr indent="-285750" lvl="0" marL="285750" rtl="0" algn="l">
              <a:spcBef>
                <a:spcPts val="1000"/>
              </a:spcBef>
              <a:spcAft>
                <a:spcPts val="0"/>
              </a:spcAft>
              <a:buSzPts val="1800"/>
              <a:buChar char="•"/>
            </a:pPr>
            <a:r>
              <a:rPr lang="en-US"/>
              <a:t>1.2.d- Students manage their personal data to maintain digital privacy and security and are aware of data-collection technology used to track their navigation online.</a:t>
            </a:r>
            <a:endParaRPr/>
          </a:p>
          <a:p>
            <a:pPr indent="-171450" lvl="0" marL="285750" rtl="0" algn="l">
              <a:spcBef>
                <a:spcPts val="1000"/>
              </a:spcBef>
              <a:spcAft>
                <a:spcPts val="0"/>
              </a:spcAft>
              <a:buSzPts val="1800"/>
              <a:buNone/>
            </a:pPr>
            <a:r>
              <a:t/>
            </a:r>
            <a:endParaRPr/>
          </a:p>
          <a:p>
            <a:pPr indent="-285750" lvl="0" marL="285750" rtl="0" algn="l">
              <a:spcBef>
                <a:spcPts val="1000"/>
              </a:spcBef>
              <a:spcAft>
                <a:spcPts val="0"/>
              </a:spcAft>
              <a:buSzPts val="1200"/>
              <a:buChar char="•"/>
            </a:pPr>
            <a:r>
              <a:rPr lang="en-US" sz="1200" u="sng">
                <a:solidFill>
                  <a:schemeClr val="hlink"/>
                </a:solidFill>
                <a:hlinkClick r:id="rId3"/>
              </a:rPr>
              <a:t>ISTE</a:t>
            </a:r>
            <a:r>
              <a:rPr lang="en-US" sz="1200"/>
              <a:t> Standards</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220" name="Google Shape;220;p13"/>
          <p:cNvSpPr txBox="1"/>
          <p:nvPr>
            <p:ph idx="1" type="body"/>
          </p:nvPr>
        </p:nvSpPr>
        <p:spPr>
          <a:xfrm>
            <a:off x="332509" y="1825625"/>
            <a:ext cx="11596255" cy="2203036"/>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b="1" lang="en-US"/>
              <a:t>ISTE Technology Standards. </a:t>
            </a:r>
            <a:endParaRPr/>
          </a:p>
          <a:p>
            <a:pPr indent="-285750" lvl="0" marL="285750" rtl="0" algn="l">
              <a:spcBef>
                <a:spcPts val="1000"/>
              </a:spcBef>
              <a:spcAft>
                <a:spcPts val="0"/>
              </a:spcAft>
              <a:buSzPts val="1800"/>
              <a:buChar char="•"/>
            </a:pPr>
            <a:r>
              <a:rPr lang="en-US"/>
              <a:t>1.6 Creative Communicator. Students communicate clearly and express themselves creatively for a variety of purposes using the platforms, tools, styles, formats and digital media appropriate to their goals.</a:t>
            </a:r>
            <a:endParaRPr/>
          </a:p>
          <a:p>
            <a:pPr indent="-285750" lvl="0" marL="285750" rtl="0" algn="l">
              <a:spcBef>
                <a:spcPts val="1000"/>
              </a:spcBef>
              <a:spcAft>
                <a:spcPts val="0"/>
              </a:spcAft>
              <a:buSzPts val="1800"/>
              <a:buChar char="•"/>
            </a:pPr>
            <a:r>
              <a:rPr lang="en-US"/>
              <a:t>1.6.a- Students choose the appropriate platforms and tools for meeting the desired objectives of their creation or communication.</a:t>
            </a:r>
            <a:endParaRPr/>
          </a:p>
        </p:txBody>
      </p:sp>
      <p:pic>
        <p:nvPicPr>
          <p:cNvPr id="221" name="Google Shape;221;p13"/>
          <p:cNvPicPr preferRelativeResize="0"/>
          <p:nvPr/>
        </p:nvPicPr>
        <p:blipFill rotWithShape="1">
          <a:blip r:embed="rId3">
            <a:alphaModFix/>
          </a:blip>
          <a:srcRect b="0" l="0" r="0" t="0"/>
          <a:stretch/>
        </p:blipFill>
        <p:spPr>
          <a:xfrm>
            <a:off x="3710609" y="3518452"/>
            <a:ext cx="4452730" cy="3339548"/>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227" name="Google Shape;227;p14"/>
          <p:cNvSpPr txBox="1"/>
          <p:nvPr>
            <p:ph idx="1" type="body"/>
          </p:nvPr>
        </p:nvSpPr>
        <p:spPr>
          <a:xfrm>
            <a:off x="332509" y="1825625"/>
            <a:ext cx="11596255" cy="2375314"/>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1.6.b- Students create original works or responsibly repurpose or remix digital resources into new creations.</a:t>
            </a:r>
            <a:endParaRPr/>
          </a:p>
          <a:p>
            <a:pPr indent="-285750" lvl="0" marL="285750" rtl="0" algn="l">
              <a:spcBef>
                <a:spcPts val="1000"/>
              </a:spcBef>
              <a:spcAft>
                <a:spcPts val="0"/>
              </a:spcAft>
              <a:buSzPts val="1800"/>
              <a:buChar char="•"/>
            </a:pPr>
            <a:r>
              <a:rPr lang="en-US"/>
              <a:t>1.6.c- Students communicate complex ideas clearly and effectively by creating or using a variety of digital objects such as visualizations, models or simulations.</a:t>
            </a:r>
            <a:endParaRPr/>
          </a:p>
          <a:p>
            <a:pPr indent="-285750" lvl="0" marL="285750" rtl="0" algn="l">
              <a:spcBef>
                <a:spcPts val="1000"/>
              </a:spcBef>
              <a:spcAft>
                <a:spcPts val="0"/>
              </a:spcAft>
              <a:buSzPts val="1800"/>
              <a:buChar char="•"/>
            </a:pPr>
            <a:r>
              <a:rPr lang="en-US"/>
              <a:t>1.6.d- Students publish or present content that customizes the message and medium for their intended audiences.</a:t>
            </a:r>
            <a:endParaRPr/>
          </a:p>
          <a:p>
            <a:pPr indent="-285750" lvl="0" marL="285750" rtl="0" algn="l">
              <a:spcBef>
                <a:spcPts val="1000"/>
              </a:spcBef>
              <a:spcAft>
                <a:spcPts val="0"/>
              </a:spcAft>
              <a:buSzPts val="1200"/>
              <a:buChar char="•"/>
            </a:pPr>
            <a:r>
              <a:rPr lang="en-US" sz="1200" u="sng">
                <a:solidFill>
                  <a:schemeClr val="hlink"/>
                </a:solidFill>
                <a:hlinkClick r:id="rId3"/>
              </a:rPr>
              <a:t>ISTE</a:t>
            </a:r>
            <a:r>
              <a:rPr lang="en-US" sz="1200"/>
              <a:t> Standards</a:t>
            </a:r>
            <a:endParaRPr/>
          </a:p>
        </p:txBody>
      </p:sp>
      <p:pic>
        <p:nvPicPr>
          <p:cNvPr id="228" name="Google Shape;228;p14"/>
          <p:cNvPicPr preferRelativeResize="0"/>
          <p:nvPr/>
        </p:nvPicPr>
        <p:blipFill rotWithShape="1">
          <a:blip r:embed="rId4">
            <a:alphaModFix/>
          </a:blip>
          <a:srcRect b="0" l="0" r="0" t="0"/>
          <a:stretch/>
        </p:blipFill>
        <p:spPr>
          <a:xfrm>
            <a:off x="4121427" y="3662752"/>
            <a:ext cx="4134678" cy="3101009"/>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234" name="Google Shape;234;p15"/>
          <p:cNvSpPr txBox="1"/>
          <p:nvPr>
            <p:ph idx="1" type="body"/>
          </p:nvPr>
        </p:nvSpPr>
        <p:spPr>
          <a:xfrm>
            <a:off x="332509" y="1825625"/>
            <a:ext cx="11596255" cy="4351338"/>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200"/>
              <a:buChar char="•"/>
            </a:pPr>
            <a:r>
              <a:rPr lang="en-US" sz="3200"/>
              <a:t>Students can work by themselves, in pairs, or as a team. </a:t>
            </a:r>
            <a:endParaRPr/>
          </a:p>
          <a:p>
            <a:pPr indent="-285750" lvl="0" marL="285750" rtl="0" algn="l">
              <a:spcBef>
                <a:spcPts val="1000"/>
              </a:spcBef>
              <a:spcAft>
                <a:spcPts val="0"/>
              </a:spcAft>
              <a:buSzPts val="3200"/>
              <a:buChar char="•"/>
            </a:pPr>
            <a:r>
              <a:rPr lang="en-US" sz="3200"/>
              <a:t>This program allows students to take on many different roles or focus on one job they feel the most comfortable with.</a:t>
            </a:r>
            <a:endParaRPr/>
          </a:p>
          <a:p>
            <a:pPr indent="-285750" lvl="0" marL="285750" rtl="0" algn="l">
              <a:spcBef>
                <a:spcPts val="1000"/>
              </a:spcBef>
              <a:spcAft>
                <a:spcPts val="0"/>
              </a:spcAft>
              <a:buSzPts val="3200"/>
              <a:buChar char="•"/>
            </a:pPr>
            <a:r>
              <a:rPr lang="en-US" sz="3200"/>
              <a:t>Students can choose how they can best participate and showcase their interests. </a:t>
            </a:r>
            <a:endParaRPr/>
          </a:p>
          <a:p>
            <a:pPr indent="-285750" lvl="0" marL="285750" rtl="0" algn="l">
              <a:spcBef>
                <a:spcPts val="1000"/>
              </a:spcBef>
              <a:spcAft>
                <a:spcPts val="0"/>
              </a:spcAft>
              <a:buSzPts val="3200"/>
              <a:buChar char="•"/>
            </a:pPr>
            <a:r>
              <a:rPr lang="en-US" sz="3200"/>
              <a:t>Digital Natives feel like they understand this form of expression because they have grown up on social media. </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240" name="Google Shape;240;p16"/>
          <p:cNvSpPr txBox="1"/>
          <p:nvPr>
            <p:ph idx="1" type="body"/>
          </p:nvPr>
        </p:nvSpPr>
        <p:spPr>
          <a:xfrm>
            <a:off x="332509" y="1825625"/>
            <a:ext cx="11596255" cy="4351338"/>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200"/>
              <a:buChar char="•"/>
            </a:pPr>
            <a:r>
              <a:rPr lang="en-US" sz="3200"/>
              <a:t>The Digital Production course works because the entire class needs to be apart of the production. </a:t>
            </a:r>
            <a:endParaRPr/>
          </a:p>
          <a:p>
            <a:pPr indent="-285750" lvl="0" marL="285750" rtl="0" algn="l">
              <a:spcBef>
                <a:spcPts val="1000"/>
              </a:spcBef>
              <a:spcAft>
                <a:spcPts val="0"/>
              </a:spcAft>
              <a:buSzPts val="3200"/>
              <a:buChar char="•"/>
            </a:pPr>
            <a:r>
              <a:rPr lang="en-US" sz="3200"/>
              <a:t>Students can be in front of the camera or behind the camera. </a:t>
            </a:r>
            <a:endParaRPr/>
          </a:p>
          <a:p>
            <a:pPr indent="-285750" lvl="0" marL="285750" rtl="0" algn="l">
              <a:spcBef>
                <a:spcPts val="1000"/>
              </a:spcBef>
              <a:spcAft>
                <a:spcPts val="0"/>
              </a:spcAft>
              <a:buSzPts val="3200"/>
              <a:buChar char="•"/>
            </a:pPr>
            <a:r>
              <a:rPr lang="en-US" sz="3200"/>
              <a:t>Many different interests can be shared throughout the course while very necessary information can be shared on a regular basis. </a:t>
            </a:r>
            <a:endParaRPr/>
          </a:p>
          <a:p>
            <a:pPr indent="-285750" lvl="0" marL="285750" rtl="0" algn="l">
              <a:spcBef>
                <a:spcPts val="1000"/>
              </a:spcBef>
              <a:spcAft>
                <a:spcPts val="0"/>
              </a:spcAft>
              <a:buSzPts val="3200"/>
              <a:buChar char="•"/>
            </a:pPr>
            <a:r>
              <a:rPr lang="en-US" sz="3200"/>
              <a:t>It allows the school to feel more connected between the classes and grade levels. </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46" name="Google Shape;246;p17"/>
          <p:cNvSpPr txBox="1"/>
          <p:nvPr>
            <p:ph idx="1" type="body"/>
          </p:nvPr>
        </p:nvSpPr>
        <p:spPr>
          <a:xfrm>
            <a:off x="685801" y="2142067"/>
            <a:ext cx="10131425" cy="746907"/>
          </a:xfrm>
          <a:prstGeom prst="rect">
            <a:avLst/>
          </a:prstGeom>
          <a:noFill/>
          <a:ln>
            <a:noFill/>
          </a:ln>
        </p:spPr>
        <p:txBody>
          <a:bodyPr anchorCtr="0" anchor="ctr" bIns="45700" lIns="91425" spcFirstLastPara="1" rIns="91425" wrap="square" tIns="45700">
            <a:normAutofit fontScale="85000" lnSpcReduction="20000"/>
          </a:bodyPr>
          <a:lstStyle/>
          <a:p>
            <a:pPr indent="-285750" lvl="0" marL="285750" rtl="0" algn="l">
              <a:spcBef>
                <a:spcPts val="0"/>
              </a:spcBef>
              <a:spcAft>
                <a:spcPts val="0"/>
              </a:spcAft>
              <a:buSzPct val="100000"/>
              <a:buChar char="•"/>
            </a:pPr>
            <a:r>
              <a:rPr lang="en-US" u="sng">
                <a:solidFill>
                  <a:schemeClr val="hlink"/>
                </a:solidFill>
                <a:hlinkClick r:id="rId3"/>
              </a:rPr>
              <a:t>How to teach Digital Production </a:t>
            </a:r>
            <a:endParaRPr/>
          </a:p>
          <a:p>
            <a:pPr indent="0" lvl="0" marL="0" rtl="0" algn="l">
              <a:spcBef>
                <a:spcPts val="1000"/>
              </a:spcBef>
              <a:spcAft>
                <a:spcPts val="0"/>
              </a:spcAft>
              <a:buSzPct val="100000"/>
              <a:buNone/>
            </a:pPr>
            <a:r>
              <a:rPr lang="en-US" sz="1800" u="sng">
                <a:solidFill>
                  <a:schemeClr val="hlink"/>
                </a:solidFill>
                <a:hlinkClick r:id="rId4"/>
              </a:rPr>
              <a:t>https://youtu.be/6G42l3BEpl4</a:t>
            </a:r>
            <a:endParaRPr sz="1800"/>
          </a:p>
          <a:p>
            <a:pPr indent="-188595" lvl="0" marL="285750" rtl="0" algn="l">
              <a:spcBef>
                <a:spcPts val="1000"/>
              </a:spcBef>
              <a:spcAft>
                <a:spcPts val="0"/>
              </a:spcAft>
              <a:buSzPct val="100000"/>
              <a:buNone/>
            </a:pPr>
            <a:r>
              <a:t/>
            </a:r>
            <a:endParaRPr/>
          </a:p>
        </p:txBody>
      </p:sp>
      <p:pic>
        <p:nvPicPr>
          <p:cNvPr id="247" name="Google Shape;247;p17"/>
          <p:cNvPicPr preferRelativeResize="0"/>
          <p:nvPr/>
        </p:nvPicPr>
        <p:blipFill rotWithShape="1">
          <a:blip r:embed="rId5">
            <a:alphaModFix/>
          </a:blip>
          <a:srcRect b="9633" l="-214" r="214" t="8257"/>
          <a:stretch/>
        </p:blipFill>
        <p:spPr>
          <a:xfrm>
            <a:off x="2096309" y="2888974"/>
            <a:ext cx="7310407" cy="3374736"/>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685801" y="245165"/>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53" name="Google Shape;253;p18"/>
          <p:cNvSpPr txBox="1"/>
          <p:nvPr>
            <p:ph idx="1" type="body"/>
          </p:nvPr>
        </p:nvSpPr>
        <p:spPr>
          <a:xfrm>
            <a:off x="685801" y="2142067"/>
            <a:ext cx="10896599" cy="4470768"/>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Weekly Production for a newscast. Monday.</a:t>
            </a:r>
            <a:endParaRPr/>
          </a:p>
          <a:p>
            <a:pPr indent="-285750" lvl="0" marL="285750" rtl="0" algn="l">
              <a:spcBef>
                <a:spcPts val="1000"/>
              </a:spcBef>
              <a:spcAft>
                <a:spcPts val="0"/>
              </a:spcAft>
              <a:buSzPts val="2800"/>
              <a:buChar char="•"/>
            </a:pPr>
            <a:r>
              <a:rPr lang="en-US" sz="2800"/>
              <a:t>Start with: What events are going on in the school for the next week.</a:t>
            </a:r>
            <a:endParaRPr/>
          </a:p>
          <a:p>
            <a:pPr indent="-285750" lvl="1" marL="742950" rtl="0" algn="l">
              <a:spcBef>
                <a:spcPts val="1000"/>
              </a:spcBef>
              <a:spcAft>
                <a:spcPts val="0"/>
              </a:spcAft>
              <a:buSzPts val="2800"/>
              <a:buChar char="•"/>
            </a:pPr>
            <a:r>
              <a:rPr lang="en-US" sz="2800"/>
              <a:t>Are there sporting events, exams, holidays or special events coming up?</a:t>
            </a:r>
            <a:endParaRPr/>
          </a:p>
          <a:p>
            <a:pPr indent="-285750" lvl="1" marL="742950" rtl="0" algn="l">
              <a:spcBef>
                <a:spcPts val="1000"/>
              </a:spcBef>
              <a:spcAft>
                <a:spcPts val="0"/>
              </a:spcAft>
              <a:buSzPts val="2800"/>
              <a:buChar char="•"/>
            </a:pPr>
            <a:r>
              <a:rPr lang="en-US" sz="2800"/>
              <a:t>Is there a fundraiser or PTO function that students need to know about?</a:t>
            </a:r>
            <a:endParaRPr/>
          </a:p>
          <a:p>
            <a:pPr indent="-285750" lvl="1" marL="742950" rtl="0" algn="l">
              <a:spcBef>
                <a:spcPts val="1000"/>
              </a:spcBef>
              <a:spcAft>
                <a:spcPts val="0"/>
              </a:spcAft>
              <a:buSzPts val="2800"/>
              <a:buChar char="•"/>
            </a:pPr>
            <a:r>
              <a:rPr lang="en-US" sz="2800"/>
              <a:t>Do you have after school clubs, concerts or activities that need to be shared? </a:t>
            </a:r>
            <a:endParaRPr/>
          </a:p>
          <a:p>
            <a:pPr indent="-285750" lvl="0" marL="285750" rtl="0" algn="l">
              <a:spcBef>
                <a:spcPts val="1000"/>
              </a:spcBef>
              <a:spcAft>
                <a:spcPts val="0"/>
              </a:spcAft>
              <a:buSzPts val="2800"/>
              <a:buChar char="•"/>
            </a:pPr>
            <a:r>
              <a:rPr lang="en-US" sz="2800"/>
              <a:t>Does the school do a </a:t>
            </a:r>
            <a:r>
              <a:rPr i="1" lang="en-US" sz="2800"/>
              <a:t>Pledge of Allegiance </a:t>
            </a:r>
            <a:r>
              <a:rPr lang="en-US" sz="2800"/>
              <a:t>or a motto that everyone says at the start of the day?</a:t>
            </a:r>
            <a:endParaRPr/>
          </a:p>
          <a:p>
            <a:pPr indent="-107950" lvl="0" marL="285750" rtl="0" algn="l">
              <a:spcBef>
                <a:spcPts val="1000"/>
              </a:spcBef>
              <a:spcAft>
                <a:spcPts val="0"/>
              </a:spcAft>
              <a:buSzPts val="2800"/>
              <a:buNone/>
            </a:pPr>
            <a:r>
              <a:t/>
            </a:r>
            <a:endParaRPr sz="2800"/>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type="title"/>
          </p:nvPr>
        </p:nvSpPr>
        <p:spPr>
          <a:xfrm>
            <a:off x="712305" y="310823"/>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59" name="Google Shape;259;p19"/>
          <p:cNvSpPr txBox="1"/>
          <p:nvPr>
            <p:ph idx="1" type="body"/>
          </p:nvPr>
        </p:nvSpPr>
        <p:spPr>
          <a:xfrm>
            <a:off x="712305" y="1594812"/>
            <a:ext cx="10641495" cy="5124643"/>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What kind of interviews are the students interested in doing? </a:t>
            </a:r>
            <a:endParaRPr/>
          </a:p>
          <a:p>
            <a:pPr indent="-285750" lvl="1" marL="742950" rtl="0" algn="l">
              <a:spcBef>
                <a:spcPts val="1000"/>
              </a:spcBef>
              <a:spcAft>
                <a:spcPts val="0"/>
              </a:spcAft>
              <a:buSzPts val="2800"/>
              <a:buChar char="•"/>
            </a:pPr>
            <a:r>
              <a:rPr lang="en-US" sz="2800"/>
              <a:t>Interview the administration or important support staff that the students see every day. </a:t>
            </a:r>
            <a:endParaRPr/>
          </a:p>
          <a:p>
            <a:pPr indent="-285750" lvl="0" marL="285750" rtl="0" algn="l">
              <a:spcBef>
                <a:spcPts val="1000"/>
              </a:spcBef>
              <a:spcAft>
                <a:spcPts val="0"/>
              </a:spcAft>
              <a:buSzPts val="2800"/>
              <a:buChar char="•"/>
            </a:pPr>
            <a:r>
              <a:rPr lang="en-US" sz="2800"/>
              <a:t>What teachers do the students want to know more about?</a:t>
            </a:r>
            <a:endParaRPr/>
          </a:p>
          <a:p>
            <a:pPr indent="-285750" lvl="0" marL="285750" rtl="0" algn="l">
              <a:spcBef>
                <a:spcPts val="1000"/>
              </a:spcBef>
              <a:spcAft>
                <a:spcPts val="0"/>
              </a:spcAft>
              <a:buSzPts val="2800"/>
              <a:buChar char="•"/>
            </a:pPr>
            <a:r>
              <a:rPr lang="en-US" sz="2800"/>
              <a:t>Are there interviews with students who have won something or opinions that the school wants to talk about (keep it light)?</a:t>
            </a:r>
            <a:endParaRPr/>
          </a:p>
          <a:p>
            <a:pPr indent="-285750" lvl="0" marL="285750" rtl="0" algn="l">
              <a:spcBef>
                <a:spcPts val="1000"/>
              </a:spcBef>
              <a:spcAft>
                <a:spcPts val="0"/>
              </a:spcAft>
              <a:buSzPts val="2800"/>
              <a:buChar char="•"/>
            </a:pPr>
            <a:r>
              <a:rPr lang="en-US" sz="2800"/>
              <a:t>Don’t be afraid to interview community leaders or people in the district. </a:t>
            </a:r>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BRYAN WESTMAN</a:t>
            </a:r>
            <a:endParaRPr/>
          </a:p>
        </p:txBody>
      </p:sp>
      <p:pic>
        <p:nvPicPr>
          <p:cNvPr id="151" name="Google Shape;151;p2"/>
          <p:cNvPicPr preferRelativeResize="0"/>
          <p:nvPr/>
        </p:nvPicPr>
        <p:blipFill rotWithShape="1">
          <a:blip r:embed="rId3">
            <a:alphaModFix/>
          </a:blip>
          <a:srcRect b="0" l="0" r="0" t="0"/>
          <a:stretch/>
        </p:blipFill>
        <p:spPr>
          <a:xfrm>
            <a:off x="5274364" y="321174"/>
            <a:ext cx="4233529" cy="5817143"/>
          </a:xfrm>
          <a:prstGeom prst="rect">
            <a:avLst/>
          </a:prstGeom>
          <a:noFill/>
          <a:ln>
            <a:noFill/>
          </a:ln>
        </p:spPr>
      </p:pic>
      <p:pic>
        <p:nvPicPr>
          <p:cNvPr id="152" name="Google Shape;152;p2"/>
          <p:cNvPicPr preferRelativeResize="0"/>
          <p:nvPr/>
        </p:nvPicPr>
        <p:blipFill rotWithShape="1">
          <a:blip r:embed="rId4">
            <a:alphaModFix/>
          </a:blip>
          <a:srcRect b="0" l="0" r="0" t="0"/>
          <a:stretch/>
        </p:blipFill>
        <p:spPr>
          <a:xfrm>
            <a:off x="1166327" y="4165385"/>
            <a:ext cx="2647406" cy="35456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712305" y="310823"/>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pic>
        <p:nvPicPr>
          <p:cNvPr id="265" name="Google Shape;265;p20"/>
          <p:cNvPicPr preferRelativeResize="0"/>
          <p:nvPr>
            <p:ph idx="1" type="body"/>
          </p:nvPr>
        </p:nvPicPr>
        <p:blipFill rotWithShape="1">
          <a:blip r:embed="rId3">
            <a:alphaModFix/>
          </a:blip>
          <a:srcRect b="0" l="0" r="10678" t="6622"/>
          <a:stretch/>
        </p:blipFill>
        <p:spPr>
          <a:xfrm>
            <a:off x="2166420" y="1532622"/>
            <a:ext cx="6792050" cy="5325378"/>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71" name="Google Shape;271;p21"/>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Start writing scripts for each persons specific job.</a:t>
            </a:r>
            <a:endParaRPr/>
          </a:p>
          <a:p>
            <a:pPr indent="-285750" lvl="0" marL="285750" rtl="0" algn="l">
              <a:spcBef>
                <a:spcPts val="1000"/>
              </a:spcBef>
              <a:spcAft>
                <a:spcPts val="0"/>
              </a:spcAft>
              <a:buSzPts val="2800"/>
              <a:buChar char="•"/>
            </a:pPr>
            <a:r>
              <a:rPr lang="en-US" sz="2800"/>
              <a:t>Anchors will give general information.</a:t>
            </a:r>
            <a:endParaRPr/>
          </a:p>
          <a:p>
            <a:pPr indent="-285750" lvl="0" marL="285750" rtl="0" algn="l">
              <a:spcBef>
                <a:spcPts val="1000"/>
              </a:spcBef>
              <a:spcAft>
                <a:spcPts val="0"/>
              </a:spcAft>
              <a:buSzPts val="2800"/>
              <a:buChar char="•"/>
            </a:pPr>
            <a:r>
              <a:rPr lang="en-US" sz="2800"/>
              <a:t>Reporters need to write questions that they will share before the interview. Be sure to get permission first from all involved. </a:t>
            </a:r>
            <a:endParaRPr/>
          </a:p>
          <a:p>
            <a:pPr indent="-285750" lvl="0" marL="285750" rtl="0" algn="l">
              <a:spcBef>
                <a:spcPts val="1000"/>
              </a:spcBef>
              <a:spcAft>
                <a:spcPts val="0"/>
              </a:spcAft>
              <a:buSzPts val="2800"/>
              <a:buChar char="•"/>
            </a:pPr>
            <a:r>
              <a:rPr lang="en-US" sz="2800"/>
              <a:t>Depending on schedules this should be done in the first day or days of the week. Example: Monday and Tuesday.</a:t>
            </a:r>
            <a:endParaRPr/>
          </a:p>
          <a:p>
            <a:pPr indent="-285750" lvl="0" marL="285750" rtl="0" algn="l">
              <a:spcBef>
                <a:spcPts val="1000"/>
              </a:spcBef>
              <a:spcAft>
                <a:spcPts val="0"/>
              </a:spcAft>
              <a:buSzPts val="2800"/>
              <a:buChar char="•"/>
            </a:pPr>
            <a:r>
              <a:rPr lang="en-US" sz="2800"/>
              <a:t>Have all work turned in for approval before going in front of a camera. </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pic>
        <p:nvPicPr>
          <p:cNvPr id="277" name="Google Shape;277;p22"/>
          <p:cNvPicPr preferRelativeResize="0"/>
          <p:nvPr>
            <p:ph idx="1" type="body"/>
          </p:nvPr>
        </p:nvPicPr>
        <p:blipFill rotWithShape="1">
          <a:blip r:embed="rId3">
            <a:alphaModFix/>
          </a:blip>
          <a:srcRect b="0" l="0" r="0" t="0"/>
          <a:stretch/>
        </p:blipFill>
        <p:spPr>
          <a:xfrm>
            <a:off x="3392556" y="1711677"/>
            <a:ext cx="4471234" cy="4819231"/>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83" name="Google Shape;283;p23"/>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Day of Recording. (Wednesday)</a:t>
            </a:r>
            <a:endParaRPr/>
          </a:p>
          <a:p>
            <a:pPr indent="-285750" lvl="0" marL="285750" rtl="0" algn="l">
              <a:spcBef>
                <a:spcPts val="1000"/>
              </a:spcBef>
              <a:spcAft>
                <a:spcPts val="0"/>
              </a:spcAft>
              <a:buSzPts val="2800"/>
              <a:buChar char="•"/>
            </a:pPr>
            <a:r>
              <a:rPr lang="en-US" sz="2800"/>
              <a:t>You will need a desk for the anchors to be behind. Use regular chairs that force the students to sit up straight and no wobbling, bending or moving. </a:t>
            </a:r>
            <a:endParaRPr/>
          </a:p>
          <a:p>
            <a:pPr indent="-285750" lvl="0" marL="285750" rtl="0" algn="l">
              <a:spcBef>
                <a:spcPts val="1000"/>
              </a:spcBef>
              <a:spcAft>
                <a:spcPts val="0"/>
              </a:spcAft>
              <a:buSzPts val="2800"/>
              <a:buChar char="•"/>
            </a:pPr>
            <a:r>
              <a:rPr lang="en-US" sz="2800"/>
              <a:t>Use to lighting systems on either side of the anchors. This helps with green screen and for them both to be well lit. </a:t>
            </a:r>
            <a:endParaRPr/>
          </a:p>
          <a:p>
            <a:pPr indent="-285750" lvl="0" marL="285750" rtl="0" algn="l">
              <a:spcBef>
                <a:spcPts val="1000"/>
              </a:spcBef>
              <a:spcAft>
                <a:spcPts val="0"/>
              </a:spcAft>
              <a:buSzPts val="2800"/>
              <a:buChar char="•"/>
            </a:pPr>
            <a:r>
              <a:rPr lang="en-US" sz="2800"/>
              <a:t>Use a good microphone that attaches to the camera or wireless microphones for the anchors to use when recording. </a:t>
            </a:r>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89" name="Google Shape;289;p24"/>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Day of Recording.</a:t>
            </a:r>
            <a:endParaRPr/>
          </a:p>
          <a:p>
            <a:pPr indent="-285750" lvl="0" marL="285750" rtl="0" algn="l">
              <a:spcBef>
                <a:spcPts val="1000"/>
              </a:spcBef>
              <a:spcAft>
                <a:spcPts val="0"/>
              </a:spcAft>
              <a:buSzPts val="2800"/>
              <a:buChar char="•"/>
            </a:pPr>
            <a:r>
              <a:rPr lang="en-US" sz="2800"/>
              <a:t>If possible use a computer monitor and a computer on a cart as your teleprompter. </a:t>
            </a:r>
            <a:endParaRPr/>
          </a:p>
          <a:p>
            <a:pPr indent="-285750" lvl="0" marL="285750" rtl="0" algn="l">
              <a:spcBef>
                <a:spcPts val="1000"/>
              </a:spcBef>
              <a:spcAft>
                <a:spcPts val="0"/>
              </a:spcAft>
              <a:buSzPts val="2800"/>
              <a:buChar char="•"/>
            </a:pPr>
            <a:r>
              <a:rPr lang="en-US" sz="2800"/>
              <a:t>You can plug a monitor into a dedicated laptop with the monitor facing the anchors and the laptop can be operated by a student behind the camera. </a:t>
            </a:r>
            <a:endParaRPr/>
          </a:p>
          <a:p>
            <a:pPr indent="-82550" lvl="0" marL="285750" rtl="0" algn="l">
              <a:spcBef>
                <a:spcPts val="1000"/>
              </a:spcBef>
              <a:spcAft>
                <a:spcPts val="0"/>
              </a:spcAft>
              <a:buSzPts val="3200"/>
              <a:buNone/>
            </a:pPr>
            <a:r>
              <a:t/>
            </a:r>
            <a:endParaRPr sz="3200"/>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295" name="Google Shape;295;p25"/>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Day of Recording. </a:t>
            </a:r>
            <a:endParaRPr/>
          </a:p>
          <a:p>
            <a:pPr indent="-285750" lvl="0" marL="285750" rtl="0" algn="l">
              <a:spcBef>
                <a:spcPts val="1000"/>
              </a:spcBef>
              <a:spcAft>
                <a:spcPts val="0"/>
              </a:spcAft>
              <a:buSzPts val="2800"/>
              <a:buChar char="•"/>
            </a:pPr>
            <a:r>
              <a:rPr lang="en-US" sz="2800"/>
              <a:t>The camera can be of any digital kind but DSLR cameras are typically the best option. </a:t>
            </a:r>
            <a:endParaRPr/>
          </a:p>
          <a:p>
            <a:pPr indent="-285750" lvl="0" marL="285750" rtl="0" algn="l">
              <a:spcBef>
                <a:spcPts val="1000"/>
              </a:spcBef>
              <a:spcAft>
                <a:spcPts val="0"/>
              </a:spcAft>
              <a:buSzPts val="2800"/>
              <a:buChar char="•"/>
            </a:pPr>
            <a:r>
              <a:rPr lang="en-US" sz="2800"/>
              <a:t>Use a tripod that is sturdy, and preferably has a handle for easy movement as well as adjustments. </a:t>
            </a:r>
            <a:endParaRPr/>
          </a:p>
          <a:p>
            <a:pPr indent="-82550" lvl="0" marL="285750" rtl="0" algn="l">
              <a:spcBef>
                <a:spcPts val="1000"/>
              </a:spcBef>
              <a:spcAft>
                <a:spcPts val="0"/>
              </a:spcAft>
              <a:buSzPts val="3200"/>
              <a:buNone/>
            </a:pPr>
            <a:r>
              <a:t/>
            </a:r>
            <a:endParaRPr sz="3200"/>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6"/>
          <p:cNvPicPr preferRelativeResize="0"/>
          <p:nvPr/>
        </p:nvPicPr>
        <p:blipFill rotWithShape="1">
          <a:blip r:embed="rId3">
            <a:alphaModFix/>
          </a:blip>
          <a:srcRect b="0" l="0" r="0" t="0"/>
          <a:stretch/>
        </p:blipFill>
        <p:spPr>
          <a:xfrm>
            <a:off x="1828799" y="438616"/>
            <a:ext cx="7974356" cy="5980768"/>
          </a:xfrm>
          <a:prstGeom prst="rect">
            <a:avLst/>
          </a:prstGeom>
          <a:noFill/>
          <a:ln>
            <a:noFill/>
          </a:ln>
        </p:spPr>
      </p:pic>
      <p:sp>
        <p:nvSpPr>
          <p:cNvPr id="301" name="Google Shape;301;p2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pic>
        <p:nvPicPr>
          <p:cNvPr id="307" name="Google Shape;307;p27"/>
          <p:cNvPicPr preferRelativeResize="0"/>
          <p:nvPr>
            <p:ph idx="1" type="body"/>
          </p:nvPr>
        </p:nvPicPr>
        <p:blipFill rotWithShape="1">
          <a:blip r:embed="rId3">
            <a:alphaModFix/>
          </a:blip>
          <a:srcRect b="0" l="0" r="0" t="0"/>
          <a:stretch/>
        </p:blipFill>
        <p:spPr>
          <a:xfrm>
            <a:off x="2833158" y="1825625"/>
            <a:ext cx="6525684" cy="489426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SIMPLE SETUP FOR A LOW-BUDGET CLASS.</a:t>
            </a:r>
            <a:endParaRPr/>
          </a:p>
        </p:txBody>
      </p:sp>
      <p:pic>
        <p:nvPicPr>
          <p:cNvPr id="313" name="Google Shape;313;p28"/>
          <p:cNvPicPr preferRelativeResize="0"/>
          <p:nvPr>
            <p:ph idx="1" type="body"/>
          </p:nvPr>
        </p:nvPicPr>
        <p:blipFill rotWithShape="1">
          <a:blip r:embed="rId3">
            <a:alphaModFix/>
          </a:blip>
          <a:srcRect b="0" l="0" r="0" t="0"/>
          <a:stretch/>
        </p:blipFill>
        <p:spPr>
          <a:xfrm>
            <a:off x="685801" y="2150869"/>
            <a:ext cx="5065712" cy="3799284"/>
          </a:xfrm>
          <a:prstGeom prst="rect">
            <a:avLst/>
          </a:prstGeom>
          <a:noFill/>
          <a:ln>
            <a:noFill/>
          </a:ln>
        </p:spPr>
      </p:pic>
      <p:pic>
        <p:nvPicPr>
          <p:cNvPr id="314" name="Google Shape;314;p28"/>
          <p:cNvPicPr preferRelativeResize="0"/>
          <p:nvPr/>
        </p:nvPicPr>
        <p:blipFill rotWithShape="1">
          <a:blip r:embed="rId4">
            <a:alphaModFix/>
          </a:blip>
          <a:srcRect b="0" l="0" r="0" t="0"/>
          <a:stretch/>
        </p:blipFill>
        <p:spPr>
          <a:xfrm>
            <a:off x="5828459" y="2150869"/>
            <a:ext cx="5065712" cy="37992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txBox="1"/>
          <p:nvPr>
            <p:ph type="title"/>
          </p:nvPr>
        </p:nvSpPr>
        <p:spPr>
          <a:xfrm>
            <a:off x="619540" y="265044"/>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320" name="Google Shape;320;p29"/>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It is always good to have everyone practice at least once to get a feel for the weeks newscast.</a:t>
            </a:r>
            <a:endParaRPr/>
          </a:p>
          <a:p>
            <a:pPr indent="-285750" lvl="0" marL="285750" rtl="0" algn="l">
              <a:spcBef>
                <a:spcPts val="1000"/>
              </a:spcBef>
              <a:spcAft>
                <a:spcPts val="0"/>
              </a:spcAft>
              <a:buSzPts val="2800"/>
              <a:buChar char="•"/>
            </a:pPr>
            <a:r>
              <a:rPr lang="en-US" sz="2800"/>
              <a:t>Be ready for lots of mistakes and retakes. A five minute video may take 30 minutes to record. (It’s a good idea to have the camera operator to delete and video that wont be used).</a:t>
            </a:r>
            <a:endParaRPr/>
          </a:p>
          <a:p>
            <a:pPr indent="-285750" lvl="0" marL="285750" rtl="0" algn="l">
              <a:spcBef>
                <a:spcPts val="1000"/>
              </a:spcBef>
              <a:spcAft>
                <a:spcPts val="0"/>
              </a:spcAft>
              <a:buSzPts val="2800"/>
              <a:buChar char="•"/>
            </a:pPr>
            <a:r>
              <a:rPr lang="en-US" sz="2800"/>
              <a:t>All of the video is considered raw footage until it is edited.</a:t>
            </a:r>
            <a:endParaRPr/>
          </a:p>
          <a:p>
            <a:pPr indent="-285750" lvl="0" marL="285750" rtl="0" algn="l">
              <a:spcBef>
                <a:spcPts val="1000"/>
              </a:spcBef>
              <a:spcAft>
                <a:spcPts val="0"/>
              </a:spcAft>
              <a:buSzPts val="2800"/>
              <a:buChar char="•"/>
            </a:pPr>
            <a:r>
              <a:rPr lang="en-US" sz="2800"/>
              <a:t>Students who are doing other interviews around the campus will be required to either share the video through a program like Google Classroom, or you will have to upload their footage to Goggle Classroom.</a:t>
            </a:r>
            <a:endParaRPr/>
          </a:p>
          <a:p>
            <a:pPr indent="-82550" lvl="0" marL="285750" rtl="0" algn="l">
              <a:spcBef>
                <a:spcPts val="1000"/>
              </a:spcBef>
              <a:spcAft>
                <a:spcPts val="0"/>
              </a:spcAft>
              <a:buSzPts val="3200"/>
              <a:buNone/>
            </a:pPr>
            <a:r>
              <a:t/>
            </a:r>
            <a:endParaRPr sz="3200"/>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BRYAN WESTMAN</a:t>
            </a:r>
            <a:endParaRPr/>
          </a:p>
        </p:txBody>
      </p:sp>
      <p:sp>
        <p:nvSpPr>
          <p:cNvPr id="158" name="Google Shape;158;p3"/>
          <p:cNvSpPr txBox="1"/>
          <p:nvPr>
            <p:ph idx="1" type="body"/>
          </p:nvPr>
        </p:nvSpPr>
        <p:spPr>
          <a:xfrm>
            <a:off x="685801" y="1540019"/>
            <a:ext cx="10515600" cy="4708381"/>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600"/>
              <a:buChar char="•"/>
            </a:pPr>
            <a:r>
              <a:rPr lang="en-US" sz="3600"/>
              <a:t>Ph.D. Student. education Technology, Innovation, and Pedagogy. University of Northern Colorado</a:t>
            </a:r>
            <a:endParaRPr/>
          </a:p>
          <a:p>
            <a:pPr indent="-285750" lvl="0" marL="285750" rtl="0" algn="l">
              <a:spcBef>
                <a:spcPts val="1000"/>
              </a:spcBef>
              <a:spcAft>
                <a:spcPts val="0"/>
              </a:spcAft>
              <a:buSzPts val="3600"/>
              <a:buChar char="•"/>
            </a:pPr>
            <a:r>
              <a:rPr lang="en-US" sz="3600"/>
              <a:t>M.Ed. Instructional Specialist in Education Technologies. University of Texas at El Paso.</a:t>
            </a:r>
            <a:endParaRPr/>
          </a:p>
          <a:p>
            <a:pPr indent="-285750" lvl="0" marL="285750" rtl="0" algn="l">
              <a:spcBef>
                <a:spcPts val="1000"/>
              </a:spcBef>
              <a:spcAft>
                <a:spcPts val="0"/>
              </a:spcAft>
              <a:buSzPts val="3600"/>
              <a:buChar char="•"/>
            </a:pPr>
            <a:r>
              <a:rPr lang="en-US" sz="3600"/>
              <a:t>B.A. Visual Art. University of Northern Colorado.</a:t>
            </a:r>
            <a:endParaRPr/>
          </a:p>
          <a:p>
            <a:pPr indent="-285750" lvl="0" marL="285750" rtl="0" algn="l">
              <a:spcBef>
                <a:spcPts val="1000"/>
              </a:spcBef>
              <a:spcAft>
                <a:spcPts val="0"/>
              </a:spcAft>
              <a:buSzPts val="3600"/>
              <a:buChar char="•"/>
            </a:pPr>
            <a:r>
              <a:rPr lang="en-US" sz="3600"/>
              <a:t>AS. Graphic Design. Art Institute of Colorado.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txBox="1"/>
          <p:nvPr>
            <p:ph type="title"/>
          </p:nvPr>
        </p:nvSpPr>
        <p:spPr>
          <a:xfrm>
            <a:off x="712306" y="369358"/>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326" name="Google Shape;326;p30"/>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Editing Day(s) Wednesday / Thursday.</a:t>
            </a:r>
            <a:endParaRPr/>
          </a:p>
          <a:p>
            <a:pPr indent="-285750" lvl="0" marL="285750" rtl="0" algn="l">
              <a:spcBef>
                <a:spcPts val="1000"/>
              </a:spcBef>
              <a:spcAft>
                <a:spcPts val="0"/>
              </a:spcAft>
              <a:buSzPts val="2800"/>
              <a:buChar char="•"/>
            </a:pPr>
            <a:r>
              <a:rPr lang="en-US" sz="2800"/>
              <a:t>All of the videos need to be upload from the camera to a program that all of the students can use and access. Google Classroom allows students to share large digital files and download them to their own devices. </a:t>
            </a:r>
            <a:endParaRPr/>
          </a:p>
          <a:p>
            <a:pPr indent="-285750" lvl="0" marL="285750" rtl="0" algn="l">
              <a:spcBef>
                <a:spcPts val="1000"/>
              </a:spcBef>
              <a:spcAft>
                <a:spcPts val="0"/>
              </a:spcAft>
              <a:buSzPts val="2800"/>
              <a:buChar char="•"/>
            </a:pPr>
            <a:r>
              <a:rPr lang="en-US" sz="2800"/>
              <a:t>The editor(s) need to adjust the video to get rid of wasted dead space, add visuals, add sound ( background music, etc.).</a:t>
            </a:r>
            <a:endParaRPr/>
          </a:p>
          <a:p>
            <a:pPr indent="-285750" lvl="0" marL="285750" rtl="0" algn="l">
              <a:spcBef>
                <a:spcPts val="1000"/>
              </a:spcBef>
              <a:spcAft>
                <a:spcPts val="0"/>
              </a:spcAft>
              <a:buSzPts val="2800"/>
              <a:buChar char="•"/>
            </a:pPr>
            <a:r>
              <a:rPr lang="en-US" sz="2800"/>
              <a:t>Add green screen elements like images behind the anchors.</a:t>
            </a:r>
            <a:endParaRPr/>
          </a:p>
          <a:p>
            <a:pPr indent="-82550" lvl="0" marL="285750" rtl="0" algn="l">
              <a:spcBef>
                <a:spcPts val="1000"/>
              </a:spcBef>
              <a:spcAft>
                <a:spcPts val="0"/>
              </a:spcAft>
              <a:buSzPts val="3200"/>
              <a:buNone/>
            </a:pPr>
            <a:r>
              <a:t/>
            </a:r>
            <a:endParaRPr sz="3200"/>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1"/>
          <p:cNvSpPr txBox="1"/>
          <p:nvPr>
            <p:ph type="title"/>
          </p:nvPr>
        </p:nvSpPr>
        <p:spPr>
          <a:xfrm>
            <a:off x="685801" y="369358"/>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332" name="Google Shape;332;p31"/>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Editing Day(s) Wednesday / Thursday.</a:t>
            </a:r>
            <a:endParaRPr/>
          </a:p>
          <a:p>
            <a:pPr indent="-285750" lvl="0" marL="285750" rtl="0" algn="l">
              <a:spcBef>
                <a:spcPts val="1000"/>
              </a:spcBef>
              <a:spcAft>
                <a:spcPts val="0"/>
              </a:spcAft>
              <a:buSzPts val="2800"/>
              <a:buChar char="•"/>
            </a:pPr>
            <a:r>
              <a:rPr lang="en-US" sz="2800"/>
              <a:t>Once all of the raw footage is edited the editors must arrange the videos into one file that is ready to be shared. Use MP4 format in most cases.</a:t>
            </a:r>
            <a:endParaRPr/>
          </a:p>
          <a:p>
            <a:pPr indent="-285750" lvl="0" marL="285750" rtl="0" algn="l">
              <a:spcBef>
                <a:spcPts val="1000"/>
              </a:spcBef>
              <a:spcAft>
                <a:spcPts val="0"/>
              </a:spcAft>
              <a:buSzPts val="2800"/>
              <a:buChar char="•"/>
            </a:pPr>
            <a:r>
              <a:rPr lang="en-US" sz="2800"/>
              <a:t>Once the final video is done you can share the video in several methods. </a:t>
            </a:r>
            <a:endParaRPr/>
          </a:p>
          <a:p>
            <a:pPr indent="-285750" lvl="0" marL="285750" rtl="0" algn="l">
              <a:spcBef>
                <a:spcPts val="1000"/>
              </a:spcBef>
              <a:spcAft>
                <a:spcPts val="0"/>
              </a:spcAft>
              <a:buSzPts val="2800"/>
              <a:buChar char="•"/>
            </a:pPr>
            <a:r>
              <a:rPr lang="en-US" sz="2800"/>
              <a:t>Using Google Sites the video can be uploaded to the schools website. If the school uses a YouTube account the video can be shared from this site. Most MP4’s can be shared through most digital platforms. </a:t>
            </a:r>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DIGITAL PRODUCTION NEWSCAST. </a:t>
            </a:r>
            <a:endParaRPr/>
          </a:p>
        </p:txBody>
      </p:sp>
      <p:sp>
        <p:nvSpPr>
          <p:cNvPr id="338" name="Google Shape;338;p32"/>
          <p:cNvSpPr txBox="1"/>
          <p:nvPr>
            <p:ph idx="1" type="body"/>
          </p:nvPr>
        </p:nvSpPr>
        <p:spPr>
          <a:xfrm>
            <a:off x="838200" y="1825625"/>
            <a:ext cx="10515600" cy="4893830"/>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800"/>
              <a:buChar char="•"/>
            </a:pPr>
            <a:r>
              <a:rPr lang="en-US" sz="2800"/>
              <a:t>Broadcast Day. Friday.</a:t>
            </a:r>
            <a:endParaRPr/>
          </a:p>
          <a:p>
            <a:pPr indent="-285750" lvl="0" marL="285750" rtl="0" algn="l">
              <a:spcBef>
                <a:spcPts val="1000"/>
              </a:spcBef>
              <a:spcAft>
                <a:spcPts val="0"/>
              </a:spcAft>
              <a:buSzPts val="2800"/>
              <a:buChar char="•"/>
            </a:pPr>
            <a:r>
              <a:rPr lang="en-US" sz="2800"/>
              <a:t>With most broadcast needing to be seen first thing in the morning it is best to upload your video the night before. It may take awhile for the video to process and you will need a link that works to share with others.</a:t>
            </a:r>
            <a:endParaRPr/>
          </a:p>
          <a:p>
            <a:pPr indent="-285750" lvl="0" marL="285750" rtl="0" algn="l">
              <a:spcBef>
                <a:spcPts val="1000"/>
              </a:spcBef>
              <a:spcAft>
                <a:spcPts val="0"/>
              </a:spcAft>
              <a:buSzPts val="2800"/>
              <a:buChar char="•"/>
            </a:pPr>
            <a:r>
              <a:rPr lang="en-US" sz="2800"/>
              <a:t>Send out a school wide email with a link with the video to the staff, and make sure it is a shared file.</a:t>
            </a:r>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FILM FESTIVAL OPTIONS</a:t>
            </a:r>
            <a:endParaRPr/>
          </a:p>
        </p:txBody>
      </p:sp>
      <p:sp>
        <p:nvSpPr>
          <p:cNvPr id="344" name="Google Shape;344;p3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200"/>
              <a:buChar char="•"/>
            </a:pPr>
            <a:r>
              <a:rPr lang="en-US" sz="3200"/>
              <a:t>Have students develop a video for multiple categories for your own film festival.</a:t>
            </a:r>
            <a:endParaRPr/>
          </a:p>
          <a:p>
            <a:pPr indent="-285750" lvl="0" marL="285750" rtl="0" algn="l">
              <a:spcBef>
                <a:spcPts val="1000"/>
              </a:spcBef>
              <a:spcAft>
                <a:spcPts val="0"/>
              </a:spcAft>
              <a:buSzPts val="3200"/>
              <a:buChar char="•"/>
            </a:pPr>
            <a:r>
              <a:rPr lang="en-US" sz="3200"/>
              <a:t>Throughout the course, students can work on television themes, movies, or social media. </a:t>
            </a:r>
            <a:endParaRPr/>
          </a:p>
          <a:p>
            <a:pPr indent="-82550" lvl="0" marL="285750" rtl="0" algn="l">
              <a:spcBef>
                <a:spcPts val="1000"/>
              </a:spcBef>
              <a:spcAft>
                <a:spcPts val="0"/>
              </a:spcAft>
              <a:buSzPts val="3200"/>
              <a:buNone/>
            </a:pPr>
            <a:r>
              <a:t/>
            </a:r>
            <a:endParaRPr sz="3200"/>
          </a:p>
          <a:p>
            <a:pPr indent="0" lvl="0" marL="0" rtl="0" algn="l">
              <a:spcBef>
                <a:spcPts val="1000"/>
              </a:spcBef>
              <a:spcAft>
                <a:spcPts val="0"/>
              </a:spcAft>
              <a:buSzPts val="3200"/>
              <a:buNone/>
            </a:pPr>
            <a:r>
              <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4"/>
          <p:cNvSpPr txBox="1"/>
          <p:nvPr>
            <p:ph type="title"/>
          </p:nvPr>
        </p:nvSpPr>
        <p:spPr>
          <a:xfrm>
            <a:off x="769776" y="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b="1" lang="en-US"/>
              <a:t>TYPES OF VIDEO PRODUCTIONS.</a:t>
            </a:r>
            <a:endParaRPr/>
          </a:p>
        </p:txBody>
      </p:sp>
      <p:sp>
        <p:nvSpPr>
          <p:cNvPr id="350" name="Google Shape;350;p34"/>
          <p:cNvSpPr txBox="1"/>
          <p:nvPr>
            <p:ph idx="1" type="body"/>
          </p:nvPr>
        </p:nvSpPr>
        <p:spPr>
          <a:xfrm>
            <a:off x="989044" y="1236999"/>
            <a:ext cx="9912157" cy="7317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200"/>
              <a:buNone/>
            </a:pPr>
            <a:r>
              <a:rPr lang="en-US" sz="3200"/>
              <a:t>WeVideo – On Line digital editing software. </a:t>
            </a:r>
            <a:endParaRPr/>
          </a:p>
          <a:p>
            <a:pPr indent="-82550" lvl="0" marL="285750" rtl="0" algn="l">
              <a:spcBef>
                <a:spcPts val="1000"/>
              </a:spcBef>
              <a:spcAft>
                <a:spcPts val="0"/>
              </a:spcAft>
              <a:buSzPts val="3200"/>
              <a:buNone/>
            </a:pPr>
            <a:r>
              <a:t/>
            </a:r>
            <a:endParaRPr sz="3200"/>
          </a:p>
        </p:txBody>
      </p:sp>
      <p:pic>
        <p:nvPicPr>
          <p:cNvPr id="351" name="Google Shape;351;p34"/>
          <p:cNvPicPr preferRelativeResize="0"/>
          <p:nvPr/>
        </p:nvPicPr>
        <p:blipFill rotWithShape="1">
          <a:blip r:embed="rId3">
            <a:alphaModFix/>
          </a:blip>
          <a:srcRect b="0" l="0" r="0" t="0"/>
          <a:stretch/>
        </p:blipFill>
        <p:spPr>
          <a:xfrm>
            <a:off x="475863" y="1528235"/>
            <a:ext cx="9302620" cy="5232724"/>
          </a:xfrm>
          <a:prstGeom prst="rect">
            <a:avLst/>
          </a:prstGeom>
          <a:noFill/>
          <a:ln>
            <a:noFill/>
          </a:ln>
        </p:spPr>
      </p:pic>
      <p:sp>
        <p:nvSpPr>
          <p:cNvPr id="352" name="Google Shape;352;p34"/>
          <p:cNvSpPr txBox="1"/>
          <p:nvPr/>
        </p:nvSpPr>
        <p:spPr>
          <a:xfrm>
            <a:off x="9899780" y="5103845"/>
            <a:ext cx="236064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https://www.wevideo.com/</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5"/>
          <p:cNvSpPr txBox="1"/>
          <p:nvPr>
            <p:ph type="title"/>
          </p:nvPr>
        </p:nvSpPr>
        <p:spPr>
          <a:xfrm>
            <a:off x="769776" y="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b="1" lang="en-US"/>
              <a:t>TYPES OF VIDEO PRODUCTIONS.</a:t>
            </a:r>
            <a:endParaRPr/>
          </a:p>
        </p:txBody>
      </p:sp>
      <p:sp>
        <p:nvSpPr>
          <p:cNvPr id="358" name="Google Shape;358;p35"/>
          <p:cNvSpPr txBox="1"/>
          <p:nvPr>
            <p:ph idx="1" type="body"/>
          </p:nvPr>
        </p:nvSpPr>
        <p:spPr>
          <a:xfrm>
            <a:off x="989044" y="1236999"/>
            <a:ext cx="9912157" cy="7317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200"/>
              <a:buNone/>
            </a:pPr>
            <a:r>
              <a:rPr lang="en-US" sz="3200"/>
              <a:t>Adobe Premiere – On Line digital editing software. </a:t>
            </a:r>
            <a:endParaRPr/>
          </a:p>
          <a:p>
            <a:pPr indent="-82550" lvl="0" marL="285750" rtl="0" algn="l">
              <a:spcBef>
                <a:spcPts val="1000"/>
              </a:spcBef>
              <a:spcAft>
                <a:spcPts val="0"/>
              </a:spcAft>
              <a:buSzPts val="3200"/>
              <a:buNone/>
            </a:pPr>
            <a:r>
              <a:t/>
            </a:r>
            <a:endParaRPr sz="3200"/>
          </a:p>
        </p:txBody>
      </p:sp>
      <p:sp>
        <p:nvSpPr>
          <p:cNvPr id="359" name="Google Shape;359;p35"/>
          <p:cNvSpPr txBox="1"/>
          <p:nvPr/>
        </p:nvSpPr>
        <p:spPr>
          <a:xfrm>
            <a:off x="9703838" y="5103845"/>
            <a:ext cx="255658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lt1"/>
                </a:solidFill>
                <a:latin typeface="Calibri"/>
                <a:ea typeface="Calibri"/>
                <a:cs typeface="Calibri"/>
                <a:sym typeface="Calibri"/>
                <a:hlinkClick r:id="rId3">
                  <a:extLst>
                    <a:ext uri="{A12FA001-AC4F-418D-AE19-62706E023703}">
                      <ahyp:hlinkClr val="tx"/>
                    </a:ext>
                  </a:extLst>
                </a:hlinkClick>
              </a:rPr>
              <a:t>https://www.adobe.com</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360" name="Google Shape;360;p35"/>
          <p:cNvPicPr preferRelativeResize="0"/>
          <p:nvPr/>
        </p:nvPicPr>
        <p:blipFill rotWithShape="1">
          <a:blip r:embed="rId4">
            <a:alphaModFix/>
          </a:blip>
          <a:srcRect b="0" l="0" r="0" t="0"/>
          <a:stretch/>
        </p:blipFill>
        <p:spPr>
          <a:xfrm>
            <a:off x="569169" y="1704693"/>
            <a:ext cx="9134669" cy="5138252"/>
          </a:xfrm>
          <a:prstGeom prst="rect">
            <a:avLst/>
          </a:prstGeom>
          <a:noFill/>
          <a:ln>
            <a:noFill/>
          </a:ln>
        </p:spPr>
      </p:pic>
      <p:sp>
        <p:nvSpPr>
          <p:cNvPr id="361" name="Google Shape;361;p35"/>
          <p:cNvSpPr txBox="1"/>
          <p:nvPr/>
        </p:nvSpPr>
        <p:spPr>
          <a:xfrm>
            <a:off x="3526970" y="5143500"/>
            <a:ext cx="561702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Calibri"/>
                <a:ea typeface="Calibri"/>
                <a:cs typeface="Calibri"/>
                <a:sym typeface="Calibri"/>
                <a:hlinkClick r:id="rId5">
                  <a:extLst>
                    <a:ext uri="{A12FA001-AC4F-418D-AE19-62706E023703}">
                      <ahyp:hlinkClr val="tx"/>
                    </a:ext>
                  </a:extLst>
                </a:hlinkClick>
              </a:rPr>
              <a:t>This Photo</a:t>
            </a:r>
            <a:r>
              <a:rPr lang="en-US" sz="900">
                <a:solidFill>
                  <a:schemeClr val="lt1"/>
                </a:solidFill>
                <a:latin typeface="Calibri"/>
                <a:ea typeface="Calibri"/>
                <a:cs typeface="Calibri"/>
                <a:sym typeface="Calibri"/>
              </a:rPr>
              <a:t> by Unknown Author is licensed under </a:t>
            </a:r>
            <a:r>
              <a:rPr lang="en-US" sz="900" u="sng">
                <a:solidFill>
                  <a:schemeClr val="lt1"/>
                </a:solidFill>
                <a:latin typeface="Calibri"/>
                <a:ea typeface="Calibri"/>
                <a:cs typeface="Calibri"/>
                <a:sym typeface="Calibri"/>
                <a:hlinkClick r:id="rId6">
                  <a:extLst>
                    <a:ext uri="{A12FA001-AC4F-418D-AE19-62706E023703}">
                      <ahyp:hlinkClr val="tx"/>
                    </a:ext>
                  </a:extLst>
                </a:hlinkClick>
              </a:rPr>
              <a:t>CC BY-NC</a:t>
            </a:r>
            <a:endParaRPr sz="9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600"/>
              <a:buFont typeface="Calibri"/>
              <a:buNone/>
            </a:pPr>
            <a:r>
              <a:rPr b="1" lang="en-US"/>
              <a:t>Q&amp;A</a:t>
            </a:r>
            <a:endParaRPr/>
          </a:p>
        </p:txBody>
      </p:sp>
      <p:sp>
        <p:nvSpPr>
          <p:cNvPr id="367" name="Google Shape;367;p36"/>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ctr">
              <a:spcBef>
                <a:spcPts val="0"/>
              </a:spcBef>
              <a:spcAft>
                <a:spcPts val="0"/>
              </a:spcAft>
              <a:buSzPts val="1800"/>
              <a:buChar char="•"/>
            </a:pPr>
            <a:r>
              <a:rPr lang="en-US"/>
              <a:t>What do you want to ask?</a:t>
            </a:r>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Calibri"/>
              <a:buNone/>
            </a:pPr>
            <a:r>
              <a:rPr b="1" lang="en-US" sz="5400"/>
              <a:t>BRYAN WESTMAN</a:t>
            </a:r>
            <a:endParaRPr/>
          </a:p>
        </p:txBody>
      </p:sp>
      <p:sp>
        <p:nvSpPr>
          <p:cNvPr id="373" name="Google Shape;373;p37"/>
          <p:cNvSpPr txBox="1"/>
          <p:nvPr>
            <p:ph idx="1" type="body"/>
          </p:nvPr>
        </p:nvSpPr>
        <p:spPr>
          <a:xfrm>
            <a:off x="1" y="1819469"/>
            <a:ext cx="10407986" cy="4926564"/>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ctr">
              <a:spcBef>
                <a:spcPts val="0"/>
              </a:spcBef>
              <a:spcAft>
                <a:spcPts val="0"/>
              </a:spcAft>
              <a:buSzPct val="100000"/>
              <a:buNone/>
            </a:pPr>
            <a:r>
              <a:t/>
            </a:r>
            <a:endParaRPr sz="4000" u="sng">
              <a:solidFill>
                <a:srgbClr val="C573D2"/>
              </a:solidFill>
              <a:hlinkClick r:id="rId3">
                <a:extLst>
                  <a:ext uri="{A12FA001-AC4F-418D-AE19-62706E023703}">
                    <ahyp:hlinkClr val="tx"/>
                  </a:ext>
                </a:extLst>
              </a:hlinkClick>
            </a:endParaRPr>
          </a:p>
          <a:p>
            <a:pPr indent="-285750" lvl="0" marL="285750" rtl="0" algn="ctr">
              <a:spcBef>
                <a:spcPts val="1000"/>
              </a:spcBef>
              <a:spcAft>
                <a:spcPts val="0"/>
              </a:spcAft>
              <a:buSzPct val="100000"/>
              <a:buChar char="•"/>
            </a:pPr>
            <a:r>
              <a:rPr lang="en-US" sz="4000" u="sng">
                <a:solidFill>
                  <a:schemeClr val="hlink"/>
                </a:solidFill>
                <a:hlinkClick r:id="rId4"/>
              </a:rPr>
              <a:t>Bryan.Westman@unco.edu</a:t>
            </a:r>
            <a:endParaRPr sz="4000"/>
          </a:p>
          <a:p>
            <a:pPr indent="-88900" lvl="0" marL="285750" rtl="0" algn="ctr">
              <a:spcBef>
                <a:spcPts val="1000"/>
              </a:spcBef>
              <a:spcAft>
                <a:spcPts val="0"/>
              </a:spcAft>
              <a:buSzPct val="100000"/>
              <a:buNone/>
            </a:pPr>
            <a:r>
              <a:t/>
            </a:r>
            <a:endParaRPr sz="4000"/>
          </a:p>
          <a:p>
            <a:pPr indent="-285750" lvl="0" marL="285750" rtl="0" algn="ctr">
              <a:spcBef>
                <a:spcPts val="1000"/>
              </a:spcBef>
              <a:spcAft>
                <a:spcPts val="0"/>
              </a:spcAft>
              <a:buSzPct val="100000"/>
              <a:buChar char="•"/>
            </a:pPr>
            <a:r>
              <a:rPr lang="en-US" sz="4000" u="sng">
                <a:solidFill>
                  <a:schemeClr val="hlink"/>
                </a:solidFill>
                <a:hlinkClick r:id="rId5"/>
              </a:rPr>
              <a:t>https://www.linkedin.com/in/bryan-westman-42818382</a:t>
            </a:r>
            <a:endParaRPr sz="4000"/>
          </a:p>
          <a:p>
            <a:pPr indent="-88900" lvl="0" marL="285750" rtl="0" algn="ctr">
              <a:spcBef>
                <a:spcPts val="1000"/>
              </a:spcBef>
              <a:spcAft>
                <a:spcPts val="0"/>
              </a:spcAft>
              <a:buSzPct val="100000"/>
              <a:buNone/>
            </a:pPr>
            <a:r>
              <a:t/>
            </a:r>
            <a:endParaRPr sz="4000"/>
          </a:p>
          <a:p>
            <a:pPr indent="-88900" lvl="0" marL="285750" rtl="0" algn="ctr">
              <a:spcBef>
                <a:spcPts val="1000"/>
              </a:spcBef>
              <a:spcAft>
                <a:spcPts val="0"/>
              </a:spcAft>
              <a:buSzPct val="100000"/>
              <a:buNone/>
            </a:pPr>
            <a:r>
              <a:t/>
            </a:r>
            <a:endParaRPr sz="4000"/>
          </a:p>
          <a:p>
            <a:pPr indent="0" lvl="0" marL="0" rtl="0" algn="ctr">
              <a:spcBef>
                <a:spcPts val="1000"/>
              </a:spcBef>
              <a:spcAft>
                <a:spcPts val="0"/>
              </a:spcAft>
              <a:buSzPct val="100000"/>
              <a:buNone/>
            </a:pPr>
            <a:r>
              <a:rPr lang="en-US" sz="4000"/>
              <a:t>Website or QR Code to the website with all of the </a:t>
            </a:r>
            <a:endParaRPr/>
          </a:p>
          <a:p>
            <a:pPr indent="0" lvl="0" marL="0" rtl="0" algn="ctr">
              <a:spcBef>
                <a:spcPts val="1000"/>
              </a:spcBef>
              <a:spcAft>
                <a:spcPts val="0"/>
              </a:spcAft>
              <a:buSzPct val="100000"/>
              <a:buNone/>
            </a:pPr>
            <a:r>
              <a:rPr lang="en-US" sz="4000"/>
              <a:t>resources and presentation. </a:t>
            </a:r>
            <a:endParaRPr/>
          </a:p>
          <a:p>
            <a:pPr indent="0" lvl="0" marL="0" rtl="0" algn="ctr">
              <a:spcBef>
                <a:spcPts val="1000"/>
              </a:spcBef>
              <a:spcAft>
                <a:spcPts val="0"/>
              </a:spcAft>
              <a:buSzPct val="100000"/>
              <a:buNone/>
            </a:pPr>
            <a:r>
              <a:rPr lang="en-US" sz="4000" u="sng">
                <a:solidFill>
                  <a:schemeClr val="hlink"/>
                </a:solidFill>
                <a:hlinkClick r:id="rId6"/>
              </a:rPr>
              <a:t>https://sites.google.com/view/westmandigitalproduction</a:t>
            </a:r>
            <a:endParaRPr sz="4000"/>
          </a:p>
          <a:p>
            <a:pPr indent="0" lvl="0" marL="0" rtl="0" algn="ctr">
              <a:spcBef>
                <a:spcPts val="1000"/>
              </a:spcBef>
              <a:spcAft>
                <a:spcPts val="0"/>
              </a:spcAft>
              <a:buSzPct val="100000"/>
              <a:buNone/>
            </a:pPr>
            <a:r>
              <a:t/>
            </a:r>
            <a:endParaRPr sz="4000"/>
          </a:p>
          <a:p>
            <a:pPr indent="-88900" lvl="0" marL="285750" rtl="0" algn="ctr">
              <a:spcBef>
                <a:spcPts val="1000"/>
              </a:spcBef>
              <a:spcAft>
                <a:spcPts val="0"/>
              </a:spcAft>
              <a:buSzPct val="100000"/>
              <a:buNone/>
            </a:pPr>
            <a:r>
              <a:t/>
            </a:r>
            <a:endParaRPr sz="4000"/>
          </a:p>
        </p:txBody>
      </p:sp>
      <p:pic>
        <p:nvPicPr>
          <p:cNvPr id="374" name="Google Shape;374;p37"/>
          <p:cNvPicPr preferRelativeResize="0"/>
          <p:nvPr/>
        </p:nvPicPr>
        <p:blipFill rotWithShape="1">
          <a:blip r:embed="rId7">
            <a:alphaModFix/>
          </a:blip>
          <a:srcRect b="0" l="0" r="0" t="0"/>
          <a:stretch/>
        </p:blipFill>
        <p:spPr>
          <a:xfrm>
            <a:off x="10136776" y="4792134"/>
            <a:ext cx="2055223" cy="2752531"/>
          </a:xfrm>
          <a:prstGeom prst="rect">
            <a:avLst/>
          </a:prstGeom>
          <a:noFill/>
          <a:ln>
            <a:noFill/>
          </a:ln>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STUDENT NEWSCAST PROMOTION</a:t>
            </a:r>
            <a:endParaRPr/>
          </a:p>
        </p:txBody>
      </p:sp>
      <p:sp>
        <p:nvSpPr>
          <p:cNvPr id="380" name="Google Shape;380;p38"/>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1800"/>
              <a:buChar char="•"/>
            </a:pPr>
            <a:r>
              <a:rPr lang="en-US"/>
              <a:t>Students made a promotional video for future students to sign up for the Digital Production class. </a:t>
            </a:r>
            <a:endParaRPr/>
          </a:p>
          <a:p>
            <a:pPr indent="-285750" lvl="0" marL="285750" rtl="0" algn="l">
              <a:spcBef>
                <a:spcPts val="1000"/>
              </a:spcBef>
              <a:spcAft>
                <a:spcPts val="0"/>
              </a:spcAft>
              <a:buSzPts val="1800"/>
              <a:buChar char="•"/>
            </a:pPr>
            <a:r>
              <a:rPr lang="en-US" u="sng">
                <a:solidFill>
                  <a:schemeClr val="hlink"/>
                </a:solidFill>
                <a:hlinkClick r:id="rId3"/>
              </a:rPr>
              <a:t>Join the School News</a:t>
            </a:r>
            <a:endParaRPr/>
          </a:p>
          <a:p>
            <a:pPr indent="-285750" lvl="0" marL="285750" rtl="0" algn="l">
              <a:spcBef>
                <a:spcPts val="1000"/>
              </a:spcBef>
              <a:spcAft>
                <a:spcPts val="0"/>
              </a:spcAft>
              <a:buSzPts val="1800"/>
              <a:buChar char="•"/>
            </a:pPr>
            <a:r>
              <a:rPr lang="en-US" sz="1800" u="sng">
                <a:solidFill>
                  <a:schemeClr val="hlink"/>
                </a:solidFill>
                <a:hlinkClick r:id="rId4"/>
              </a:rPr>
              <a:t>https://youtu.be/UbpmwQ9eEiM</a:t>
            </a:r>
            <a:endParaRPr sz="1800"/>
          </a:p>
          <a:p>
            <a:pPr indent="-171450" lvl="0" marL="285750" rtl="0" algn="l">
              <a:spcBef>
                <a:spcPts val="1000"/>
              </a:spcBef>
              <a:spcAft>
                <a:spcPts val="0"/>
              </a:spcAft>
              <a:buSzPts val="1800"/>
              <a:buNone/>
            </a:pPr>
            <a:r>
              <a:t/>
            </a:r>
            <a:endParaRPr/>
          </a:p>
        </p:txBody>
      </p:sp>
      <p:pic>
        <p:nvPicPr>
          <p:cNvPr id="381" name="Google Shape;381;p38"/>
          <p:cNvPicPr preferRelativeResize="0"/>
          <p:nvPr/>
        </p:nvPicPr>
        <p:blipFill rotWithShape="1">
          <a:blip r:embed="rId5">
            <a:alphaModFix/>
          </a:blip>
          <a:srcRect b="0" l="0" r="0" t="0"/>
          <a:stretch/>
        </p:blipFill>
        <p:spPr>
          <a:xfrm>
            <a:off x="4724400" y="2777837"/>
            <a:ext cx="6607736" cy="3715038"/>
          </a:xfrm>
          <a:prstGeom prst="rect">
            <a:avLst/>
          </a:prstGeom>
          <a:noFill/>
          <a:ln>
            <a:noFill/>
          </a:ln>
        </p:spPr>
      </p:pic>
      <p:sp>
        <p:nvSpPr>
          <p:cNvPr id="382" name="Google Shape;382;p38"/>
          <p:cNvSpPr txBox="1"/>
          <p:nvPr/>
        </p:nvSpPr>
        <p:spPr>
          <a:xfrm>
            <a:off x="859863" y="4450700"/>
            <a:ext cx="34228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School Newscast Video</a:t>
            </a:r>
            <a:endParaRPr/>
          </a:p>
          <a:p>
            <a:pPr indent="-285750" lvl="0" marL="285750" marR="0" rtl="0" algn="l">
              <a:spcBef>
                <a:spcPts val="0"/>
              </a:spcBef>
              <a:spcAft>
                <a:spcPts val="0"/>
              </a:spcAft>
              <a:buClr>
                <a:schemeClr val="lt1"/>
              </a:buClr>
              <a:buSzPts val="1800"/>
              <a:buFont typeface="Arial"/>
              <a:buChar char="•"/>
            </a:pPr>
            <a:r>
              <a:rPr lang="en-US" sz="1800" u="sng">
                <a:solidFill>
                  <a:schemeClr val="lt1"/>
                </a:solidFill>
                <a:latin typeface="Calibri"/>
                <a:ea typeface="Calibri"/>
                <a:cs typeface="Calibri"/>
                <a:sym typeface="Calibri"/>
                <a:hlinkClick r:id="rId6">
                  <a:extLst>
                    <a:ext uri="{A12FA001-AC4F-418D-AE19-62706E023703}">
                      <ahyp:hlinkClr val="tx"/>
                    </a:ext>
                  </a:extLst>
                </a:hlinkClick>
              </a:rPr>
              <a:t>Interview with Superintendent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727364" y="2332471"/>
            <a:ext cx="10515600" cy="13255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6600"/>
              <a:buFont typeface="Calibri"/>
              <a:buNone/>
            </a:pPr>
            <a:r>
              <a:rPr b="1" lang="en-US" sz="6600"/>
              <a:t>THE END</a:t>
            </a:r>
            <a:endParaRPr/>
          </a:p>
        </p:txBody>
      </p:sp>
      <p:sp>
        <p:nvSpPr>
          <p:cNvPr id="388" name="Google Shape;388;p39"/>
          <p:cNvSpPr txBox="1"/>
          <p:nvPr>
            <p:ph idx="1" type="body"/>
          </p:nvPr>
        </p:nvSpPr>
        <p:spPr>
          <a:xfrm>
            <a:off x="1004455" y="3879272"/>
            <a:ext cx="10238509" cy="120318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4000"/>
              <a:buNone/>
            </a:pPr>
            <a:r>
              <a:rPr lang="en-US" sz="4000"/>
              <a:t>Thank you.</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BRYAN WESTMAN</a:t>
            </a:r>
            <a:endParaRPr/>
          </a:p>
        </p:txBody>
      </p:sp>
      <p:sp>
        <p:nvSpPr>
          <p:cNvPr id="164" name="Google Shape;164;p4"/>
          <p:cNvSpPr txBox="1"/>
          <p:nvPr>
            <p:ph idx="1" type="body"/>
          </p:nvPr>
        </p:nvSpPr>
        <p:spPr>
          <a:xfrm>
            <a:off x="685801" y="2142067"/>
            <a:ext cx="10896599" cy="4470768"/>
          </a:xfrm>
          <a:prstGeom prst="rect">
            <a:avLst/>
          </a:prstGeom>
          <a:noFill/>
          <a:ln>
            <a:noFill/>
          </a:ln>
        </p:spPr>
        <p:txBody>
          <a:bodyPr anchorCtr="0" anchor="ctr" bIns="45700" lIns="91425" spcFirstLastPara="1" rIns="91425" wrap="square" tIns="45700">
            <a:normAutofit fontScale="92500" lnSpcReduction="10000"/>
          </a:bodyPr>
          <a:lstStyle/>
          <a:p>
            <a:pPr indent="-285781" lvl="0" marL="285750" rtl="0" algn="l">
              <a:spcBef>
                <a:spcPts val="0"/>
              </a:spcBef>
              <a:spcAft>
                <a:spcPts val="0"/>
              </a:spcAft>
              <a:buSzPct val="100000"/>
              <a:buChar char="•"/>
            </a:pPr>
            <a:r>
              <a:rPr lang="en-US" sz="3300"/>
              <a:t>Started teaching in 2009 as a substitute teacher in El Paso, Texas.</a:t>
            </a:r>
            <a:endParaRPr/>
          </a:p>
          <a:p>
            <a:pPr indent="-285781" lvl="0" marL="285750" rtl="0" algn="l">
              <a:spcBef>
                <a:spcPts val="1000"/>
              </a:spcBef>
              <a:spcAft>
                <a:spcPts val="0"/>
              </a:spcAft>
              <a:buSzPct val="100000"/>
              <a:buChar char="•"/>
            </a:pPr>
            <a:r>
              <a:rPr lang="en-US" sz="3300"/>
              <a:t>Taught high school art at a STEM school in 2011.</a:t>
            </a:r>
            <a:endParaRPr/>
          </a:p>
          <a:p>
            <a:pPr indent="-285781" lvl="0" marL="285750" rtl="0" algn="l">
              <a:spcBef>
                <a:spcPts val="1000"/>
              </a:spcBef>
              <a:spcAft>
                <a:spcPts val="0"/>
              </a:spcAft>
              <a:buSzPct val="100000"/>
              <a:buChar char="•"/>
            </a:pPr>
            <a:r>
              <a:rPr lang="en-US" sz="3300"/>
              <a:t>Taught middle school art for the Aurora Public School District in 2013. </a:t>
            </a:r>
            <a:endParaRPr/>
          </a:p>
          <a:p>
            <a:pPr indent="-285781" lvl="0" marL="285750" rtl="0" algn="l">
              <a:spcBef>
                <a:spcPts val="1000"/>
              </a:spcBef>
              <a:spcAft>
                <a:spcPts val="0"/>
              </a:spcAft>
              <a:buSzPct val="100000"/>
              <a:buChar char="•"/>
            </a:pPr>
            <a:r>
              <a:rPr lang="en-US" sz="3300"/>
              <a:t>Taught education technology for pre service educators at the University of Northern Colorado in 2020.</a:t>
            </a:r>
            <a:endParaRPr/>
          </a:p>
          <a:p>
            <a:pPr indent="-285781" lvl="0" marL="285750" rtl="0" algn="l">
              <a:spcBef>
                <a:spcPts val="1000"/>
              </a:spcBef>
              <a:spcAft>
                <a:spcPts val="0"/>
              </a:spcAft>
              <a:buSzPct val="100000"/>
              <a:buChar char="•"/>
            </a:pPr>
            <a:r>
              <a:rPr lang="en-US" sz="3300"/>
              <a:t>I hold teaching certificates in Colorado and Texas in both Visual Art and Technology, K-12. </a:t>
            </a:r>
            <a:endParaRPr/>
          </a:p>
          <a:p>
            <a:pPr indent="-180022" lvl="0" marL="285750" rtl="0" algn="l">
              <a:spcBef>
                <a:spcPts val="1000"/>
              </a:spcBef>
              <a:spcAft>
                <a:spcPts val="0"/>
              </a:spcAft>
              <a:buSzPct val="100000"/>
              <a:buNone/>
            </a:pPr>
            <a:r>
              <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type="title"/>
          </p:nvPr>
        </p:nvSpPr>
        <p:spPr>
          <a:xfrm>
            <a:off x="556591" y="322112"/>
            <a:ext cx="108270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pic>
        <p:nvPicPr>
          <p:cNvPr id="170" name="Google Shape;170;p5"/>
          <p:cNvPicPr preferRelativeResize="0"/>
          <p:nvPr/>
        </p:nvPicPr>
        <p:blipFill rotWithShape="1">
          <a:blip r:embed="rId3">
            <a:alphaModFix/>
          </a:blip>
          <a:srcRect b="0" l="0" r="0" t="0"/>
          <a:stretch/>
        </p:blipFill>
        <p:spPr>
          <a:xfrm>
            <a:off x="2827129" y="1751875"/>
            <a:ext cx="5995366" cy="4496525"/>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title"/>
          </p:nvPr>
        </p:nvSpPr>
        <p:spPr>
          <a:xfrm>
            <a:off x="685801" y="609600"/>
            <a:ext cx="10737573"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176" name="Google Shape;176;p6"/>
          <p:cNvSpPr txBox="1"/>
          <p:nvPr>
            <p:ph idx="1" type="body"/>
          </p:nvPr>
        </p:nvSpPr>
        <p:spPr>
          <a:xfrm>
            <a:off x="332509" y="1825625"/>
            <a:ext cx="11596255" cy="4667250"/>
          </a:xfrm>
          <a:prstGeom prst="rect">
            <a:avLst/>
          </a:prstGeom>
          <a:noFill/>
          <a:ln>
            <a:noFill/>
          </a:ln>
        </p:spPr>
        <p:txBody>
          <a:bodyPr anchorCtr="0" anchor="ctr" bIns="45700" lIns="91425" spcFirstLastPara="1" rIns="91425" wrap="square" tIns="45700">
            <a:normAutofit fontScale="62500" lnSpcReduction="20000"/>
          </a:bodyPr>
          <a:lstStyle/>
          <a:p>
            <a:pPr indent="-285750" lvl="0" marL="285750" rtl="0" algn="l">
              <a:spcBef>
                <a:spcPts val="0"/>
              </a:spcBef>
              <a:spcAft>
                <a:spcPts val="0"/>
              </a:spcAft>
              <a:buSzPct val="100000"/>
              <a:buChar char="•"/>
            </a:pPr>
            <a:r>
              <a:rPr lang="en-US" sz="4000"/>
              <a:t>This program brings in multiple  Colorado standards as well as national standards. </a:t>
            </a:r>
            <a:endParaRPr/>
          </a:p>
          <a:p>
            <a:pPr indent="-285750" lvl="0" marL="285750" rtl="0" algn="l">
              <a:spcBef>
                <a:spcPts val="1000"/>
              </a:spcBef>
              <a:spcAft>
                <a:spcPts val="0"/>
              </a:spcAft>
              <a:buSzPct val="100000"/>
              <a:buChar char="•"/>
            </a:pPr>
            <a:r>
              <a:rPr lang="en-US" sz="4000"/>
              <a:t>Literacy is the most apparent standard to incorporate into your lesson planning. </a:t>
            </a:r>
            <a:endParaRPr/>
          </a:p>
          <a:p>
            <a:pPr indent="-127000" lvl="0" marL="285750" rtl="0" algn="l">
              <a:spcBef>
                <a:spcPts val="1000"/>
              </a:spcBef>
              <a:spcAft>
                <a:spcPts val="0"/>
              </a:spcAft>
              <a:buSzPct val="100000"/>
              <a:buNone/>
            </a:pPr>
            <a:r>
              <a:t/>
            </a:r>
            <a:endParaRPr sz="4000"/>
          </a:p>
          <a:p>
            <a:pPr indent="-285750" lvl="0" marL="285750" rtl="0" algn="l">
              <a:spcBef>
                <a:spcPts val="1000"/>
              </a:spcBef>
              <a:spcAft>
                <a:spcPts val="0"/>
              </a:spcAft>
              <a:buSzPct val="100000"/>
              <a:buChar char="•"/>
            </a:pPr>
            <a:r>
              <a:rPr lang="en-US" sz="4000"/>
              <a:t>8</a:t>
            </a:r>
            <a:r>
              <a:rPr baseline="30000" lang="en-US" sz="4000"/>
              <a:t>th</a:t>
            </a:r>
            <a:r>
              <a:rPr lang="en-US" sz="4000"/>
              <a:t> Grade Standards for Literacy.</a:t>
            </a:r>
            <a:endParaRPr/>
          </a:p>
          <a:p>
            <a:pPr indent="-285750" lvl="0" marL="285750" rtl="0" algn="l">
              <a:spcBef>
                <a:spcPts val="1000"/>
              </a:spcBef>
              <a:spcAft>
                <a:spcPts val="0"/>
              </a:spcAft>
              <a:buSzPct val="100000"/>
              <a:buChar char="•"/>
            </a:pPr>
            <a:r>
              <a:rPr lang="en-US" sz="4000"/>
              <a:t>Prepared Graduates:</a:t>
            </a:r>
            <a:endParaRPr/>
          </a:p>
          <a:p>
            <a:pPr indent="-285750" lvl="0" marL="285750" rtl="0" algn="l">
              <a:spcBef>
                <a:spcPts val="1000"/>
              </a:spcBef>
              <a:spcAft>
                <a:spcPts val="0"/>
              </a:spcAft>
              <a:buSzPct val="100000"/>
              <a:buChar char="•"/>
            </a:pPr>
            <a:r>
              <a:rPr lang="en-US" sz="3800"/>
              <a:t>1. Collaborate effectively as group members or leaders who listen actively and respectfully, pose thoughtful questions, acknowledge the ideas of others, and contribute ideas to further the group’s attainment of an objective.</a:t>
            </a:r>
            <a:endParaRPr/>
          </a:p>
          <a:p>
            <a:pPr indent="-285750" lvl="0" marL="285750" rtl="0" algn="l">
              <a:spcBef>
                <a:spcPts val="1000"/>
              </a:spcBef>
              <a:spcAft>
                <a:spcPts val="0"/>
              </a:spcAft>
              <a:buSzPct val="100000"/>
              <a:buChar char="•"/>
            </a:pPr>
            <a:r>
              <a:rPr lang="en-US" sz="3800"/>
              <a:t>2. Engage in practical collaborative discussions and analyze the information presented.</a:t>
            </a:r>
            <a:endParaRPr/>
          </a:p>
          <a:p>
            <a:pPr indent="-285750" lvl="0" marL="285750" rtl="0" algn="l">
              <a:spcBef>
                <a:spcPts val="1000"/>
              </a:spcBef>
              <a:spcAft>
                <a:spcPts val="0"/>
              </a:spcAft>
              <a:buSzPct val="100000"/>
              <a:buChar char="•"/>
            </a:pPr>
            <a:r>
              <a:rPr lang="en-US" sz="1400" u="sng">
                <a:solidFill>
                  <a:schemeClr val="hlink"/>
                </a:solidFill>
                <a:hlinkClick r:id="rId3"/>
              </a:rPr>
              <a:t>Colorado Academic Standards Online (state.co.us)</a:t>
            </a:r>
            <a:endParaRPr sz="14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title"/>
          </p:nvPr>
        </p:nvSpPr>
        <p:spPr>
          <a:xfrm>
            <a:off x="685801" y="609600"/>
            <a:ext cx="10605051"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182" name="Google Shape;182;p7"/>
          <p:cNvSpPr txBox="1"/>
          <p:nvPr>
            <p:ph idx="1" type="body"/>
          </p:nvPr>
        </p:nvSpPr>
        <p:spPr>
          <a:xfrm>
            <a:off x="297872" y="2065868"/>
            <a:ext cx="11596255" cy="1976046"/>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400"/>
              <a:buChar char="•"/>
            </a:pPr>
            <a:r>
              <a:rPr lang="en-US" sz="2400"/>
              <a:t>Prepared Graduates:</a:t>
            </a:r>
            <a:endParaRPr/>
          </a:p>
          <a:p>
            <a:pPr indent="-285750" lvl="0" marL="285750" rtl="0" algn="l">
              <a:spcBef>
                <a:spcPts val="1000"/>
              </a:spcBef>
              <a:spcAft>
                <a:spcPts val="0"/>
              </a:spcAft>
              <a:buSzPts val="2400"/>
              <a:buChar char="•"/>
            </a:pPr>
            <a:r>
              <a:rPr lang="en-US" sz="2400"/>
              <a:t>2. Deliver effective oral presentations for varied audiences and varied purposes.</a:t>
            </a:r>
            <a:endParaRPr/>
          </a:p>
          <a:p>
            <a:pPr indent="-285750" lvl="0" marL="285750" rtl="0" algn="l">
              <a:spcBef>
                <a:spcPts val="1000"/>
              </a:spcBef>
              <a:spcAft>
                <a:spcPts val="0"/>
              </a:spcAft>
              <a:buSzPts val="2400"/>
              <a:buChar char="•"/>
            </a:pPr>
            <a:r>
              <a:rPr lang="en-US" sz="2400"/>
              <a:t>2. Design organized presentations incorporating key details and claims while tailored for purpose and audience.</a:t>
            </a:r>
            <a:endParaRPr/>
          </a:p>
        </p:txBody>
      </p:sp>
      <p:pic>
        <p:nvPicPr>
          <p:cNvPr id="183" name="Google Shape;183;p7"/>
          <p:cNvPicPr preferRelativeResize="0"/>
          <p:nvPr/>
        </p:nvPicPr>
        <p:blipFill rotWithShape="1">
          <a:blip r:embed="rId3">
            <a:alphaModFix/>
          </a:blip>
          <a:srcRect b="0" l="0" r="0" t="0"/>
          <a:stretch/>
        </p:blipFill>
        <p:spPr>
          <a:xfrm>
            <a:off x="3856381" y="3743739"/>
            <a:ext cx="4028661" cy="3021496"/>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type="title"/>
          </p:nvPr>
        </p:nvSpPr>
        <p:spPr>
          <a:xfrm>
            <a:off x="685801" y="609600"/>
            <a:ext cx="10605051"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189" name="Google Shape;189;p8"/>
          <p:cNvSpPr txBox="1"/>
          <p:nvPr>
            <p:ph idx="1" type="body"/>
          </p:nvPr>
        </p:nvSpPr>
        <p:spPr>
          <a:xfrm>
            <a:off x="297872" y="2065868"/>
            <a:ext cx="11596255" cy="2280846"/>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400"/>
              <a:buChar char="•"/>
            </a:pPr>
            <a:r>
              <a:rPr lang="en-US" sz="2400"/>
              <a:t>5. Understand how language functions in different contexts, command a variety of word-learning strategies to assist comprehension, and make effective choices for meaning or style when writing and speaking.</a:t>
            </a:r>
            <a:endParaRPr/>
          </a:p>
          <a:p>
            <a:pPr indent="-285750" lvl="0" marL="285750" rtl="0" algn="l">
              <a:spcBef>
                <a:spcPts val="1000"/>
              </a:spcBef>
              <a:spcAft>
                <a:spcPts val="0"/>
              </a:spcAft>
              <a:buSzPts val="2400"/>
              <a:buChar char="•"/>
            </a:pPr>
            <a:r>
              <a:rPr lang="en-US" sz="2400"/>
              <a:t>5. Apply knowledge of word structure, grammar, and context to determine the meaning of new words and phrases in increasingly complex texts.</a:t>
            </a:r>
            <a:endParaRPr/>
          </a:p>
        </p:txBody>
      </p:sp>
      <p:pic>
        <p:nvPicPr>
          <p:cNvPr id="190" name="Google Shape;190;p8"/>
          <p:cNvPicPr preferRelativeResize="0"/>
          <p:nvPr/>
        </p:nvPicPr>
        <p:blipFill rotWithShape="1">
          <a:blip r:embed="rId3">
            <a:alphaModFix/>
          </a:blip>
          <a:srcRect b="0" l="0" r="0" t="0"/>
          <a:stretch/>
        </p:blipFill>
        <p:spPr>
          <a:xfrm>
            <a:off x="7805530" y="3925957"/>
            <a:ext cx="3909391" cy="2932043"/>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BENEFITS OF DIGITAL PRODUCTION FOR YOUR SCHOOL. </a:t>
            </a:r>
            <a:endParaRPr/>
          </a:p>
        </p:txBody>
      </p:sp>
      <p:sp>
        <p:nvSpPr>
          <p:cNvPr id="196" name="Google Shape;196;p9"/>
          <p:cNvSpPr txBox="1"/>
          <p:nvPr>
            <p:ph idx="1" type="body"/>
          </p:nvPr>
        </p:nvSpPr>
        <p:spPr>
          <a:xfrm>
            <a:off x="332509" y="1825625"/>
            <a:ext cx="11596255" cy="4351338"/>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400"/>
              <a:buChar char="•"/>
            </a:pPr>
            <a:r>
              <a:rPr lang="en-US" sz="2400"/>
              <a:t>Prepared Graduates:</a:t>
            </a:r>
            <a:endParaRPr/>
          </a:p>
          <a:p>
            <a:pPr indent="-285750" lvl="0" marL="285750" rtl="0" algn="l">
              <a:spcBef>
                <a:spcPts val="1000"/>
              </a:spcBef>
              <a:spcAft>
                <a:spcPts val="0"/>
              </a:spcAft>
              <a:buSzPts val="2400"/>
              <a:buChar char="•"/>
            </a:pPr>
            <a:r>
              <a:rPr lang="en-US" sz="2400"/>
              <a:t>7. Craft informational/explanatory texts using techniques specific to the genre.</a:t>
            </a:r>
            <a:endParaRPr/>
          </a:p>
          <a:p>
            <a:pPr indent="-285750" lvl="0" marL="285750" rtl="0" algn="l">
              <a:spcBef>
                <a:spcPts val="1000"/>
              </a:spcBef>
              <a:spcAft>
                <a:spcPts val="0"/>
              </a:spcAft>
              <a:buSzPts val="2400"/>
              <a:buChar char="•"/>
            </a:pPr>
            <a:r>
              <a:rPr lang="en-US" sz="2400"/>
              <a:t>2. Write well-developed and logically organized informative/explanatory texts, conveying relevant content through precise language, domain-specific vocabulary, and formal style.</a:t>
            </a:r>
            <a:endParaRPr/>
          </a:p>
          <a:p>
            <a:pPr indent="-285750" lvl="0" marL="285750" rtl="0" algn="l">
              <a:spcBef>
                <a:spcPts val="1000"/>
              </a:spcBef>
              <a:spcAft>
                <a:spcPts val="0"/>
              </a:spcAft>
              <a:buSzPts val="2400"/>
              <a:buChar char="•"/>
            </a:pPr>
            <a:r>
              <a:rPr lang="en-US" sz="2400"/>
              <a:t>9. Demonstrate mastery of their own writing process with clear, coherent, and error-free polished products.</a:t>
            </a:r>
            <a:endParaRPr/>
          </a:p>
          <a:p>
            <a:pPr indent="-285750" lvl="0" marL="285750" rtl="0" algn="l">
              <a:spcBef>
                <a:spcPts val="1000"/>
              </a:spcBef>
              <a:spcAft>
                <a:spcPts val="0"/>
              </a:spcAft>
              <a:buSzPts val="2400"/>
              <a:buChar char="•"/>
            </a:pPr>
            <a:r>
              <a:rPr lang="en-US" sz="2400"/>
              <a:t>4. Produce clear and coherent final drafts that demonstrate a command of the conventions for grammar, usage, and mechanics as well as a style appropriate to task, purpose, and audience.</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2022-06-09T19:05:57Z</dcterms:created>
  <dc:creator>Bryan Westman</dc:creator>
</cp:coreProperties>
</file>